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1398" r:id="rId3"/>
    <p:sldId id="986" r:id="rId4"/>
    <p:sldId id="1399" r:id="rId5"/>
    <p:sldId id="1400" r:id="rId6"/>
    <p:sldId id="1401" r:id="rId7"/>
    <p:sldId id="466" r:id="rId8"/>
    <p:sldId id="1372" r:id="rId9"/>
    <p:sldId id="1373" r:id="rId10"/>
    <p:sldId id="1316" r:id="rId11"/>
    <p:sldId id="387" r:id="rId12"/>
    <p:sldId id="1374" r:id="rId13"/>
    <p:sldId id="1375" r:id="rId14"/>
    <p:sldId id="1376" r:id="rId15"/>
    <p:sldId id="1397" r:id="rId16"/>
    <p:sldId id="1386" r:id="rId17"/>
    <p:sldId id="1377" r:id="rId18"/>
    <p:sldId id="1387" r:id="rId19"/>
    <p:sldId id="1392" r:id="rId20"/>
    <p:sldId id="1394" r:id="rId21"/>
    <p:sldId id="1390" r:id="rId22"/>
    <p:sldId id="1391" r:id="rId23"/>
    <p:sldId id="1308" r:id="rId24"/>
    <p:sldId id="269" r:id="rId25"/>
    <p:sldId id="1309" r:id="rId26"/>
    <p:sldId id="1402" r:id="rId27"/>
    <p:sldId id="1310" r:id="rId28"/>
    <p:sldId id="1403" r:id="rId29"/>
    <p:sldId id="1404" r:id="rId30"/>
    <p:sldId id="1421" r:id="rId31"/>
    <p:sldId id="1422" r:id="rId32"/>
    <p:sldId id="1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4C8"/>
    <a:srgbClr val="D6D6D6"/>
    <a:srgbClr val="000000"/>
    <a:srgbClr val="008CE6"/>
    <a:srgbClr val="FF9500"/>
    <a:srgbClr val="FF3B30"/>
    <a:srgbClr val="00B0F0"/>
    <a:srgbClr val="009193"/>
    <a:srgbClr val="385723"/>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85986"/>
  </p:normalViewPr>
  <p:slideViewPr>
    <p:cSldViewPr snapToGrid="0" snapToObjects="1">
      <p:cViewPr varScale="1">
        <p:scale>
          <a:sx n="109" d="100"/>
          <a:sy n="109" d="100"/>
        </p:scale>
        <p:origin x="680"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22</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23</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ECDB8-3D93-5F62-8684-E3280365F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43708-BCFD-B401-BC2C-BF6F0E925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5BF51-2B9F-5727-2132-F96A81B508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9D25817-25FD-90A5-C8BA-3262AE5C33BB}"/>
              </a:ext>
            </a:extLst>
          </p:cNvPr>
          <p:cNvSpPr>
            <a:spLocks noGrp="1"/>
          </p:cNvSpPr>
          <p:nvPr>
            <p:ph type="sldNum" sz="quarter" idx="5"/>
          </p:nvPr>
        </p:nvSpPr>
        <p:spPr/>
        <p:txBody>
          <a:bodyPr/>
          <a:lstStyle/>
          <a:p>
            <a:fld id="{BC973DE8-1EC7-9C41-B6BA-DB20899CA618}" type="slidenum">
              <a:rPr lang="en-US" altLang="x-none" smtClean="0"/>
              <a:pPr/>
              <a:t>27</a:t>
            </a:fld>
            <a:endParaRPr lang="en-US" altLang="x-none"/>
          </a:p>
        </p:txBody>
      </p:sp>
    </p:spTree>
    <p:extLst>
      <p:ext uri="{BB962C8B-B14F-4D97-AF65-F5344CB8AC3E}">
        <p14:creationId xmlns:p14="http://schemas.microsoft.com/office/powerpoint/2010/main" val="160769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111F-1590-1487-2E1D-A75F37880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1E90E-D678-2706-0FE4-F3AE9F118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7595D-AB76-C82D-A3E6-0A949B2C3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F03665-8D69-FE36-4EE2-059EDA9494E4}"/>
              </a:ext>
            </a:extLst>
          </p:cNvPr>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331500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53971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153296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854212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06/02/2025</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16/j.apgeog.2022.102718" TargetMode="External"/><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s://doi.org/10.1016/j.apgeog.2022.102718"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9: spatial models (part 3)</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338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a lot to detect clusters of areas with exceedingly high risk of a disease events.</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pic>
        <p:nvPicPr>
          <p:cNvPr id="4" name="Picture 3" descr="Map&#10;&#10;Description automatically generated">
            <a:extLst>
              <a:ext uri="{FF2B5EF4-FFF2-40B4-BE49-F238E27FC236}">
                <a16:creationId xmlns:a16="http://schemas.microsoft.com/office/drawing/2014/main" id="{107C5F2B-EE64-8F4A-80D1-9BAF163FFE9D}"/>
              </a:ext>
            </a:extLst>
          </p:cNvPr>
          <p:cNvPicPr>
            <a:picLocks noChangeAspect="1"/>
          </p:cNvPicPr>
          <p:nvPr/>
        </p:nvPicPr>
        <p:blipFill>
          <a:blip r:embed="rId2"/>
          <a:stretch>
            <a:fillRect/>
          </a:stretch>
        </p:blipFill>
        <p:spPr>
          <a:xfrm>
            <a:off x="172720" y="909320"/>
            <a:ext cx="6870478" cy="5039360"/>
          </a:xfrm>
          <a:prstGeom prst="rect">
            <a:avLst/>
          </a:prstGeom>
        </p:spPr>
      </p:pic>
      <p:pic>
        <p:nvPicPr>
          <p:cNvPr id="6" name="Picture 5" descr="Map&#10;&#10;Description automatically generated">
            <a:extLst>
              <a:ext uri="{FF2B5EF4-FFF2-40B4-BE49-F238E27FC236}">
                <a16:creationId xmlns:a16="http://schemas.microsoft.com/office/drawing/2014/main" id="{3073B9EA-0031-DD41-BBCF-5836EAF90BE0}"/>
              </a:ext>
            </a:extLst>
          </p:cNvPr>
          <p:cNvPicPr>
            <a:picLocks noChangeAspect="1"/>
          </p:cNvPicPr>
          <p:nvPr/>
        </p:nvPicPr>
        <p:blipFill>
          <a:blip r:embed="rId3"/>
          <a:stretch>
            <a:fillRect/>
          </a:stretch>
        </p:blipFill>
        <p:spPr>
          <a:xfrm>
            <a:off x="5619761" y="1082040"/>
            <a:ext cx="6399519" cy="4693920"/>
          </a:xfrm>
          <a:prstGeom prst="rect">
            <a:avLst/>
          </a:prstGeom>
        </p:spPr>
      </p:pic>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2037190-13BF-A216-B995-63DDEC8FEE0E}"/>
              </a:ext>
            </a:extLst>
          </p:cNvPr>
          <p:cNvSpPr txBox="1"/>
          <p:nvPr/>
        </p:nvSpPr>
        <p:spPr>
          <a:xfrm>
            <a:off x="4753618" y="2128520"/>
            <a:ext cx="1874526" cy="938719"/>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A: Relative Risk (RR) for each area, summarised on the most plausible value</a:t>
            </a:r>
          </a:p>
          <a:p>
            <a:r>
              <a:rPr lang="en-GB" sz="1100" dirty="0">
                <a:latin typeface="Arial" panose="020B0604020202020204" pitchFamily="34" charset="0"/>
                <a:cs typeface="Arial" panose="020B0604020202020204" pitchFamily="34" charset="0"/>
              </a:rPr>
              <a:t>from its posterior distribution</a:t>
            </a:r>
          </a:p>
        </p:txBody>
      </p:sp>
      <p:sp>
        <p:nvSpPr>
          <p:cNvPr id="9" name="TextBox 8">
            <a:extLst>
              <a:ext uri="{FF2B5EF4-FFF2-40B4-BE49-F238E27FC236}">
                <a16:creationId xmlns:a16="http://schemas.microsoft.com/office/drawing/2014/main" id="{57747A87-A868-F7BB-E3B8-3B3DA9A159EC}"/>
              </a:ext>
            </a:extLst>
          </p:cNvPr>
          <p:cNvSpPr txBox="1"/>
          <p:nvPr/>
        </p:nvSpPr>
        <p:spPr>
          <a:xfrm>
            <a:off x="9789166" y="2128520"/>
            <a:ext cx="1930441" cy="1107996"/>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B: Each area has its own 95% Credibility Intervals. Here, we determine if the null value of 1 does not lie between the lower and upper bounds.</a:t>
            </a:r>
          </a:p>
        </p:txBody>
      </p:sp>
      <p:sp>
        <p:nvSpPr>
          <p:cNvPr id="10" name="TextBox 9">
            <a:extLst>
              <a:ext uri="{FF2B5EF4-FFF2-40B4-BE49-F238E27FC236}">
                <a16:creationId xmlns:a16="http://schemas.microsoft.com/office/drawing/2014/main" id="{536FD5EF-8B0E-5F13-41A1-40D6F64F59F8}"/>
              </a:ext>
            </a:extLst>
          </p:cNvPr>
          <p:cNvSpPr txBox="1"/>
          <p:nvPr/>
        </p:nvSpPr>
        <p:spPr>
          <a:xfrm>
            <a:off x="0" y="551934"/>
            <a:ext cx="3331361" cy="523220"/>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Outcome: Aggregate counts of incident</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road accidents at Local Authorities</a:t>
            </a:r>
          </a:p>
        </p:txBody>
      </p:sp>
    </p:spTree>
    <p:extLst>
      <p:ext uri="{BB962C8B-B14F-4D97-AF65-F5344CB8AC3E}">
        <p14:creationId xmlns:p14="http://schemas.microsoft.com/office/powerpoint/2010/main" val="1020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016604" y="64555"/>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a:t>
            </a:r>
            <a:r>
              <a:rPr lang="en-GB" dirty="0" err="1">
                <a:latin typeface="Helvetica Neue" panose="02000503000000020004" pitchFamily="2" charset="0"/>
                <a:ea typeface="Helvetica Neue" panose="02000503000000020004" pitchFamily="2" charset="0"/>
                <a:cs typeface="Helvetica Neue" panose="02000503000000020004" pitchFamily="2" charset="0"/>
              </a:rPr>
              <a:t>Pr</a:t>
            </a:r>
            <a:r>
              <a:rPr lang="en-GB" dirty="0">
                <a:latin typeface="Helvetica Neue" panose="02000503000000020004" pitchFamily="2" charset="0"/>
                <a:ea typeface="Helvetica Neue" panose="02000503000000020004" pitchFamily="2" charset="0"/>
                <a:cs typeface="Helvetica Neue" panose="02000503000000020004" pitchFamily="2" charset="0"/>
              </a:rPr>
              <a:t>(RR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900160" y="1127760"/>
            <a:ext cx="3291840" cy="4524315"/>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Don’t you think a 40% increased risk of road accidents in an area is too high?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Here, we have operationalised the concept of exceedance probabilities to compute the probability of an area having a relative risk that is 1.40 or greater than 1.40. </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9E987CAF-82F6-3FCF-0FC0-3DF28FF4900A}"/>
              </a:ext>
            </a:extLst>
          </p:cNvPr>
          <p:cNvSpPr txBox="1"/>
          <p:nvPr/>
        </p:nvSpPr>
        <p:spPr>
          <a:xfrm>
            <a:off x="2138674" y="2281921"/>
            <a:ext cx="1930441" cy="1954381"/>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C: Each area has its own probability value to describe the uncertainty surrounding a predicted value.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We use this to ask the question like “… what if an area (despite what we’ve predicted, right…) has a risk that exceeds a certain threshold?</a:t>
            </a:r>
          </a:p>
        </p:txBody>
      </p:sp>
    </p:spTree>
    <p:extLst>
      <p:ext uri="{BB962C8B-B14F-4D97-AF65-F5344CB8AC3E}">
        <p14:creationId xmlns:p14="http://schemas.microsoft.com/office/powerpoint/2010/main" val="955464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99CBF-71DC-2C16-2401-4B2214E9558F}"/>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[3] </a:t>
            </a:r>
          </a:p>
        </p:txBody>
      </p:sp>
      <p:sp>
        <p:nvSpPr>
          <p:cNvPr id="3" name="Slide Number Placeholder 3">
            <a:extLst>
              <a:ext uri="{FF2B5EF4-FFF2-40B4-BE49-F238E27FC236}">
                <a16:creationId xmlns:a16="http://schemas.microsoft.com/office/drawing/2014/main" id="{8012D636-5F64-1618-8AD9-298615526AE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97F24068-A5A4-C4C7-5F4B-4621625C20B3}"/>
              </a:ext>
            </a:extLst>
          </p:cNvPr>
          <p:cNvPicPr>
            <a:picLocks noChangeAspect="1"/>
          </p:cNvPicPr>
          <p:nvPr/>
        </p:nvPicPr>
        <p:blipFill>
          <a:blip r:embed="rId2"/>
          <a:srcRect l="20168" t="13988" r="37299" b="15650"/>
          <a:stretch/>
        </p:blipFill>
        <p:spPr>
          <a:xfrm>
            <a:off x="624489" y="1166692"/>
            <a:ext cx="4059271" cy="4448003"/>
          </a:xfrm>
          <a:prstGeom prst="rect">
            <a:avLst/>
          </a:prstGeom>
        </p:spPr>
      </p:pic>
      <p:sp>
        <p:nvSpPr>
          <p:cNvPr id="10" name="Rectangle 9">
            <a:extLst>
              <a:ext uri="{FF2B5EF4-FFF2-40B4-BE49-F238E27FC236}">
                <a16:creationId xmlns:a16="http://schemas.microsoft.com/office/drawing/2014/main" id="{E09C3930-4EEC-8E94-697A-E821CB7816E3}"/>
              </a:ext>
            </a:extLst>
          </p:cNvPr>
          <p:cNvSpPr/>
          <p:nvPr/>
        </p:nvSpPr>
        <p:spPr>
          <a:xfrm>
            <a:off x="3251200" y="3464560"/>
            <a:ext cx="284480" cy="274320"/>
          </a:xfrm>
          <a:prstGeom prst="rect">
            <a:avLst/>
          </a:prstGeom>
          <a:solidFill>
            <a:srgbClr val="FFB4C8">
              <a:alpha val="65882"/>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2CCD51B-9030-6C63-B4CB-761AA468CC7E}"/>
              </a:ext>
            </a:extLst>
          </p:cNvPr>
          <p:cNvPicPr>
            <a:picLocks noChangeAspect="1"/>
          </p:cNvPicPr>
          <p:nvPr/>
        </p:nvPicPr>
        <p:blipFill>
          <a:blip r:embed="rId3"/>
          <a:stretch>
            <a:fillRect/>
          </a:stretch>
        </p:blipFill>
        <p:spPr>
          <a:xfrm>
            <a:off x="5313046" y="934720"/>
            <a:ext cx="6220138" cy="4572000"/>
          </a:xfrm>
          <a:prstGeom prst="rect">
            <a:avLst/>
          </a:prstGeom>
          <a:ln>
            <a:solidFill>
              <a:schemeClr val="tx1"/>
            </a:solidFill>
          </a:ln>
        </p:spPr>
      </p:pic>
      <p:cxnSp>
        <p:nvCxnSpPr>
          <p:cNvPr id="14" name="Straight Connector 13">
            <a:extLst>
              <a:ext uri="{FF2B5EF4-FFF2-40B4-BE49-F238E27FC236}">
                <a16:creationId xmlns:a16="http://schemas.microsoft.com/office/drawing/2014/main" id="{EFB54560-8C68-E7E6-4833-036CA866786E}"/>
              </a:ext>
            </a:extLst>
          </p:cNvPr>
          <p:cNvCxnSpPr/>
          <p:nvPr/>
        </p:nvCxnSpPr>
        <p:spPr>
          <a:xfrm flipV="1">
            <a:off x="3251200" y="934720"/>
            <a:ext cx="2061846" cy="2529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B07AA6-C4D8-AC82-D0E9-0B5D6F41196C}"/>
              </a:ext>
            </a:extLst>
          </p:cNvPr>
          <p:cNvCxnSpPr/>
          <p:nvPr/>
        </p:nvCxnSpPr>
        <p:spPr>
          <a:xfrm>
            <a:off x="3251200" y="3738880"/>
            <a:ext cx="2061846" cy="1767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2D7D64-E20B-54E2-136B-BD0BC608845C}"/>
              </a:ext>
            </a:extLst>
          </p:cNvPr>
          <p:cNvSpPr txBox="1"/>
          <p:nvPr/>
        </p:nvSpPr>
        <p:spPr>
          <a:xfrm>
            <a:off x="5313046" y="5624855"/>
            <a:ext cx="6220138" cy="70788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This graph illustrates the predicted posterior distribution for the relative risk of road accidents in Rutland. The most plausible risk value is 0.93 (95% CrI: 0.45-1.85) [Range: 0.005-3.06]. With exceedance probabilities, we want to know what is the probability that a set of estimates lie above a certain threshold. The exceedance probability for Rutland to have a relative risk of road accidents at/above 1.40 is 16.3%</a:t>
            </a:r>
          </a:p>
        </p:txBody>
      </p:sp>
      <p:sp>
        <p:nvSpPr>
          <p:cNvPr id="20" name="TextBox 19">
            <a:extLst>
              <a:ext uri="{FF2B5EF4-FFF2-40B4-BE49-F238E27FC236}">
                <a16:creationId xmlns:a16="http://schemas.microsoft.com/office/drawing/2014/main" id="{CE93B123-D300-A7AE-624B-DE3FB1E59B22}"/>
              </a:ext>
            </a:extLst>
          </p:cNvPr>
          <p:cNvSpPr txBox="1"/>
          <p:nvPr/>
        </p:nvSpPr>
        <p:spPr>
          <a:xfrm>
            <a:off x="8971280" y="3931920"/>
            <a:ext cx="22047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Pr(RR &gt; 1.40) = 0.163</a:t>
            </a:r>
          </a:p>
        </p:txBody>
      </p:sp>
      <p:sp>
        <p:nvSpPr>
          <p:cNvPr id="21" name="TextBox 20">
            <a:extLst>
              <a:ext uri="{FF2B5EF4-FFF2-40B4-BE49-F238E27FC236}">
                <a16:creationId xmlns:a16="http://schemas.microsoft.com/office/drawing/2014/main" id="{A20A64CC-3FDD-60B7-BF89-C5FB3E33FFCF}"/>
              </a:ext>
            </a:extLst>
          </p:cNvPr>
          <p:cNvSpPr txBox="1"/>
          <p:nvPr/>
        </p:nvSpPr>
        <p:spPr>
          <a:xfrm>
            <a:off x="508000" y="5736239"/>
            <a:ext cx="4490720"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Geographical distribution the exceedance probability for the RR being above 1.40</a:t>
            </a:r>
          </a:p>
        </p:txBody>
      </p:sp>
    </p:spTree>
    <p:extLst>
      <p:ext uri="{BB962C8B-B14F-4D97-AF65-F5344CB8AC3E}">
        <p14:creationId xmlns:p14="http://schemas.microsoft.com/office/powerpoint/2010/main" val="239635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222738" y="3233296"/>
            <a:ext cx="11597787"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Conditional Auto-regressive models (CARs/</a:t>
            </a:r>
            <a:r>
              <a:rPr lang="en-US" sz="3600" b="1" dirty="0" err="1">
                <a:solidFill>
                  <a:schemeClr val="bg1"/>
                </a:solidFill>
                <a:latin typeface="Helvetica Neue Light" panose="02000403000000020004" pitchFamily="2" charset="0"/>
                <a:ea typeface="Helvetica Neue Light" panose="02000403000000020004" pitchFamily="2" charset="0"/>
              </a:rPr>
              <a:t>iCARs</a:t>
            </a:r>
            <a:r>
              <a:rPr lang="en-US" sz="3600" b="1" dirty="0">
                <a:solidFill>
                  <a:schemeClr val="bg1"/>
                </a:solidFill>
                <a:latin typeface="Helvetica Neue Light" panose="02000403000000020004" pitchFamily="2" charset="0"/>
                <a:ea typeface="Helvetica Neue Light" panose="02000403000000020004" pitchFamily="2" charset="0"/>
              </a:rPr>
              <a: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416320"/>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spatial risk model which includes a </a:t>
            </a:r>
            <a:r>
              <a:rPr lang="en-GB" b="1" dirty="0">
                <a:latin typeface="Helvetica Neue Light" panose="02000403000000020004" pitchFamily="2" charset="0"/>
                <a:ea typeface="Helvetica Neue Light" panose="02000403000000020004" pitchFamily="2" charset="0"/>
              </a:rPr>
              <a:t>spatial random effect</a:t>
            </a:r>
            <a:r>
              <a:rPr lang="en-GB" dirty="0">
                <a:latin typeface="Helvetica Neue Light" panose="02000403000000020004" pitchFamily="2" charset="0"/>
                <a:ea typeface="Helvetica Neue Light" panose="02000403000000020004" pitchFamily="2" charset="0"/>
              </a:rPr>
              <a: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neighbourhood adjacency matrix</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ONLY ‘fully specified’ spatial effect – Conditional Auto-Regressive model (CAR)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a:t>
            </a:r>
            <a:r>
              <a:rPr lang="en-GB" b="1" dirty="0">
                <a:latin typeface="Helvetica Neue Light" panose="02000403000000020004" pitchFamily="2" charset="0"/>
                <a:ea typeface="Helvetica Neue Light" panose="02000403000000020004" pitchFamily="2" charset="0"/>
              </a:rPr>
              <a:t>structured random effect</a:t>
            </a:r>
            <a:r>
              <a:rPr lang="en-GB" dirty="0">
                <a:latin typeface="Helvetica Neue Light" panose="02000403000000020004" pitchFamily="2" charset="0"/>
                <a:ea typeface="Helvetica Neue Light" panose="02000403000000020004" pitchFamily="2" charset="0"/>
              </a:rPr>
              <a:t>, and the non-spatial effect term which is treated as an </a:t>
            </a:r>
            <a:r>
              <a:rPr lang="en-GB" b="1" dirty="0">
                <a:latin typeface="Helvetica Neue Light" panose="02000403000000020004" pitchFamily="2" charset="0"/>
                <a:ea typeface="Helvetica Neue Light" panose="02000403000000020004" pitchFamily="2" charset="0"/>
              </a:rPr>
              <a:t>unstructured random effects </a:t>
            </a:r>
            <a:r>
              <a:rPr lang="en-GB" dirty="0">
                <a:latin typeface="Helvetica Neue Light" panose="02000403000000020004" pitchFamily="2" charset="0"/>
                <a:ea typeface="Helvetica Neue Light" panose="02000403000000020004" pitchFamily="2" charset="0"/>
              </a:rPr>
              <a:t>– Intrinsic Conditional Auto-Regressive Model (ICAR). This is the best option.</a:t>
            </a:r>
          </a:p>
          <a:p>
            <a:pPr algn="l"/>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Poisson (i.e., aggregated counts to areas).</a:t>
            </a: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Tree>
    <p:extLst>
      <p:ext uri="{BB962C8B-B14F-4D97-AF65-F5344CB8AC3E}">
        <p14:creationId xmlns:p14="http://schemas.microsoft.com/office/powerpoint/2010/main" val="2028789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8141247" y="5449767"/>
            <a:ext cx="3895432" cy="1200329"/>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a:t>
            </a:r>
            <a:r>
              <a:rPr lang="en-GB" dirty="0">
                <a:latin typeface="Helvetica Neue" panose="02000503000000020004" pitchFamily="2" charset="0"/>
                <a:ea typeface="Helvetica Neue" panose="02000503000000020004" pitchFamily="2" charset="0"/>
                <a:cs typeface="Helvetica Neue" panose="02000503000000020004" pitchFamily="2" charset="0"/>
              </a:rPr>
              <a:t> only uses the nodes and edges format to reconstruct the adjacency matrix (Queen contiguity-based).</a:t>
            </a:r>
          </a:p>
        </p:txBody>
      </p:sp>
      <p:sp>
        <p:nvSpPr>
          <p:cNvPr id="10" name="Rectangle 9">
            <a:extLst>
              <a:ext uri="{FF2B5EF4-FFF2-40B4-BE49-F238E27FC236}">
                <a16:creationId xmlns:a16="http://schemas.microsoft.com/office/drawing/2014/main" id="{FFE909D7-58FC-7B31-02E0-039A3E6248BE}"/>
              </a:ext>
            </a:extLst>
          </p:cNvPr>
          <p:cNvSpPr/>
          <p:nvPr/>
        </p:nvSpPr>
        <p:spPr>
          <a:xfrm>
            <a:off x="4112101" y="234657"/>
            <a:ext cx="4029146" cy="6340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619B43E-EC8A-3A4F-7A11-9807A76D2457}"/>
              </a:ext>
            </a:extLst>
          </p:cNvPr>
          <p:cNvSpPr txBox="1"/>
          <p:nvPr/>
        </p:nvSpPr>
        <p:spPr>
          <a:xfrm>
            <a:off x="4072970" y="5462161"/>
            <a:ext cx="3895432"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INLA</a:t>
            </a:r>
            <a:r>
              <a:rPr lang="en-GB" dirty="0">
                <a:latin typeface="Helvetica Neue" panose="02000503000000020004" pitchFamily="2" charset="0"/>
                <a:ea typeface="Helvetica Neue" panose="02000503000000020004" pitchFamily="2" charset="0"/>
                <a:cs typeface="Helvetica Neue" panose="02000503000000020004" pitchFamily="2" charset="0"/>
              </a:rPr>
              <a:t> uses adjacency matrix (Queen contiguity-based).</a:t>
            </a:r>
          </a:p>
        </p:txBody>
      </p:sp>
    </p:spTree>
    <p:extLst>
      <p:ext uri="{BB962C8B-B14F-4D97-AF65-F5344CB8AC3E}">
        <p14:creationId xmlns:p14="http://schemas.microsoft.com/office/powerpoint/2010/main" val="3480704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xmlns="">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in graph format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xmlns="">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pic>
        <p:nvPicPr>
          <p:cNvPr id="7" name="Picture 6" descr="Chart, scatter chart&#10;&#10;Description automatically generated">
            <a:extLst>
              <a:ext uri="{FF2B5EF4-FFF2-40B4-BE49-F238E27FC236}">
                <a16:creationId xmlns:a16="http://schemas.microsoft.com/office/drawing/2014/main" id="{B6B3C179-5212-FD83-AC6A-9D4B57AEA303}"/>
              </a:ext>
            </a:extLst>
          </p:cNvPr>
          <p:cNvPicPr>
            <a:picLocks noChangeAspect="1"/>
          </p:cNvPicPr>
          <p:nvPr/>
        </p:nvPicPr>
        <p:blipFill rotWithShape="1">
          <a:blip r:embed="rId7"/>
          <a:srcRect l="22104" t="4695" r="21444"/>
          <a:stretch/>
        </p:blipFill>
        <p:spPr>
          <a:xfrm>
            <a:off x="148794" y="1250823"/>
            <a:ext cx="3915206" cy="3993041"/>
          </a:xfrm>
          <a:prstGeom prst="rect">
            <a:avLst/>
          </a:prstGeom>
        </p:spPr>
      </p:pic>
    </p:spTree>
    <p:extLst>
      <p:ext uri="{BB962C8B-B14F-4D97-AF65-F5344CB8AC3E}">
        <p14:creationId xmlns:p14="http://schemas.microsoft.com/office/powerpoint/2010/main" val="61184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78217"/>
              </a:xfrm>
              <a:prstGeom prst="rect">
                <a:avLst/>
              </a:prstGeom>
              <a:blipFill>
                <a:blip r:embed="rId3"/>
                <a:stretch>
                  <a:fillRect l="-1831"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9035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of road accidents across LAs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for IMD at LA-level)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road accidents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90359"/>
              </a:xfrm>
              <a:prstGeom prst="rect">
                <a:avLst/>
              </a:prstGeom>
              <a:blipFill>
                <a:blip r:embed="rId4"/>
                <a:stretch>
                  <a:fillRect l="-431" t="-55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473460"/>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473460"/>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5" name="Rectangle 4">
            <a:extLst>
              <a:ext uri="{FF2B5EF4-FFF2-40B4-BE49-F238E27FC236}">
                <a16:creationId xmlns:a16="http://schemas.microsoft.com/office/drawing/2014/main" id="{AB8E75FF-890D-5298-ACDF-99AB63E8DDA8}"/>
              </a:ext>
            </a:extLst>
          </p:cNvPr>
          <p:cNvSpPr/>
          <p:nvPr/>
        </p:nvSpPr>
        <p:spPr>
          <a:xfrm>
            <a:off x="11253407" y="113171"/>
            <a:ext cx="696085" cy="672612"/>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4FC1E4A-8B97-E826-2030-863DD4024633}"/>
              </a:ext>
            </a:extLst>
          </p:cNvPr>
          <p:cNvSpPr txBox="1"/>
          <p:nvPr/>
        </p:nvSpPr>
        <p:spPr>
          <a:xfrm>
            <a:off x="6313105" y="6040219"/>
            <a:ext cx="58788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Do not worry about this slide – its to show what’s underneath the bonnet of vehicle!!! </a:t>
            </a:r>
          </a:p>
        </p:txBody>
      </p:sp>
    </p:spTree>
    <p:extLst>
      <p:ext uri="{BB962C8B-B14F-4D97-AF65-F5344CB8AC3E}">
        <p14:creationId xmlns:p14="http://schemas.microsoft.com/office/powerpoint/2010/main" val="365775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Risk Models for Areal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(ICARs):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ICAR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model (with cross-sectional &amp; spatiotemporal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575252"/>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54742" y="575252"/>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5" y="550443"/>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P(RR&gt;1.00)</a:t>
            </a:r>
          </a:p>
        </p:txBody>
      </p:sp>
      <p:sp>
        <p:nvSpPr>
          <p:cNvPr id="2" name="TextBox 1">
            <a:extLst>
              <a:ext uri="{FF2B5EF4-FFF2-40B4-BE49-F238E27FC236}">
                <a16:creationId xmlns:a16="http://schemas.microsoft.com/office/drawing/2014/main" id="{4F577072-BAE9-7D33-221A-3698CC6F3B99}"/>
              </a:ext>
            </a:extLst>
          </p:cNvPr>
          <p:cNvSpPr txBox="1"/>
          <p:nvPr/>
        </p:nvSpPr>
        <p:spPr>
          <a:xfrm>
            <a:off x="548640" y="66522"/>
            <a:ext cx="2587568"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Expected output [1]</a:t>
            </a:r>
          </a:p>
        </p:txBody>
      </p:sp>
    </p:spTree>
    <p:extLst>
      <p:ext uri="{BB962C8B-B14F-4D97-AF65-F5344CB8AC3E}">
        <p14:creationId xmlns:p14="http://schemas.microsoft.com/office/powerpoint/2010/main" val="44268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60363" y="566522"/>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556903"/>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664145" y="556903"/>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Southwest region with large numbers of local authorities having an increased risk which are statistically significant. Perhaps, the Department for Transport should do an investigation on these patterns starting with the Southwest area.</a:t>
            </a:r>
          </a:p>
        </p:txBody>
      </p:sp>
      <p:sp>
        <p:nvSpPr>
          <p:cNvPr id="3" name="TextBox 2">
            <a:extLst>
              <a:ext uri="{FF2B5EF4-FFF2-40B4-BE49-F238E27FC236}">
                <a16:creationId xmlns:a16="http://schemas.microsoft.com/office/drawing/2014/main" id="{C7A46958-1106-FC18-7F19-8483CF8E5B39}"/>
              </a:ext>
            </a:extLst>
          </p:cNvPr>
          <p:cNvSpPr txBox="1"/>
          <p:nvPr/>
        </p:nvSpPr>
        <p:spPr>
          <a:xfrm>
            <a:off x="548640" y="66522"/>
            <a:ext cx="2587568"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Expected output [2]</a:t>
            </a:r>
          </a:p>
        </p:txBody>
      </p:sp>
    </p:spTree>
    <p:extLst>
      <p:ext uri="{BB962C8B-B14F-4D97-AF65-F5344CB8AC3E}">
        <p14:creationId xmlns:p14="http://schemas.microsoft.com/office/powerpoint/2010/main" val="922286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A6236-4968-9E87-A7C5-FC9E35E2CDB9}"/>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1: Risk assessment and mapping of infestation in Campina Grande (cross-sectional)</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‘high’ or ‘low’ in that observed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 i.e., April 2017).</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83099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a:t>
            </a:r>
          </a:p>
        </p:txBody>
      </p:sp>
    </p:spTree>
    <p:extLst>
      <p:ext uri="{BB962C8B-B14F-4D97-AF65-F5344CB8AC3E}">
        <p14:creationId xmlns:p14="http://schemas.microsoft.com/office/powerpoint/2010/main" val="198035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7EC85E-F2BA-FA96-C3DC-97BCC9270865}"/>
              </a:ext>
            </a:extLst>
          </p:cNvPr>
          <p:cNvSpPr txBox="1"/>
          <p:nvPr/>
        </p:nvSpPr>
        <p:spPr>
          <a:xfrm>
            <a:off x="3760893" y="2722715"/>
            <a:ext cx="3042558"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0E06F81-373F-A7B9-C0DA-753060962493}"/>
                  </a:ext>
                </a:extLst>
              </p:cNvPr>
              <p:cNvSpPr txBox="1"/>
              <p:nvPr/>
            </p:nvSpPr>
            <p:spPr>
              <a:xfrm>
                <a:off x="401356" y="1249305"/>
                <a:ext cx="1645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m:rPr>
                          <m:sty m:val="p"/>
                        </m:rPr>
                        <a:rPr lang="en-GB" b="0" i="0" smtClean="0">
                          <a:latin typeface="Cambria Math" panose="02040503050406030204" pitchFamily="18" charset="0"/>
                        </a:rPr>
                        <m:t>Poisson</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rPr>
                            <m:t>𝑖</m:t>
                          </m:r>
                        </m:sub>
                      </m:sSub>
                      <m:r>
                        <a:rPr lang="en-GB" b="0" i="1" smtClean="0">
                          <a:latin typeface="Cambria Math" panose="02040503050406030204" pitchFamily="18" charset="0"/>
                        </a:rPr>
                        <m:t>)</m:t>
                      </m:r>
                    </m:oMath>
                  </m:oMathPara>
                </a14:m>
                <a:endParaRPr lang="en-GB" dirty="0"/>
              </a:p>
            </p:txBody>
          </p:sp>
        </mc:Choice>
        <mc:Fallback>
          <p:sp>
            <p:nvSpPr>
              <p:cNvPr id="3" name="TextBox 2">
                <a:extLst>
                  <a:ext uri="{FF2B5EF4-FFF2-40B4-BE49-F238E27FC236}">
                    <a16:creationId xmlns:a16="http://schemas.microsoft.com/office/drawing/2014/main" id="{C0E06F81-373F-A7B9-C0DA-753060962493}"/>
                  </a:ext>
                </a:extLst>
              </p:cNvPr>
              <p:cNvSpPr txBox="1">
                <a:spLocks noRot="1" noChangeAspect="1" noMove="1" noResize="1" noEditPoints="1" noAdjustHandles="1" noChangeArrowheads="1" noChangeShapeType="1" noTextEdit="1"/>
              </p:cNvSpPr>
              <p:nvPr/>
            </p:nvSpPr>
            <p:spPr>
              <a:xfrm>
                <a:off x="401356" y="1249305"/>
                <a:ext cx="1645450" cy="276999"/>
              </a:xfrm>
              <a:prstGeom prst="rect">
                <a:avLst/>
              </a:prstGeom>
              <a:blipFill>
                <a:blip r:embed="rId2"/>
                <a:stretch>
                  <a:fillRect l="-3053" t="-8696" r="-4580" b="-347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EDA0AB2-A47D-7156-7204-2134CF3C92FE}"/>
                  </a:ext>
                </a:extLst>
              </p:cNvPr>
              <p:cNvSpPr txBox="1"/>
              <p:nvPr/>
            </p:nvSpPr>
            <p:spPr>
              <a:xfrm>
                <a:off x="401356" y="1748145"/>
                <a:ext cx="368709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rPr>
                                    <m:t>𝑖</m:t>
                                  </m:r>
                                </m:sub>
                              </m:sSub>
                            </m:e>
                          </m:d>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𝑖</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𝑘</m:t>
                          </m:r>
                        </m:sub>
                      </m:sSub>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sub>
                              </m:sSub>
                            </m:e>
                          </m:d>
                        </m:e>
                      </m:func>
                      <m:r>
                        <a:rPr lang="en-GB"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m:t>
                      </m:r>
                      <m:r>
                        <a:rPr lang="en-GB" b="0" i="0"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m:oMathPara>
                </a14:m>
                <a:endParaRPr lang="en-GB" dirty="0"/>
              </a:p>
            </p:txBody>
          </p:sp>
        </mc:Choice>
        <mc:Fallback>
          <p:sp>
            <p:nvSpPr>
              <p:cNvPr id="4" name="TextBox 3">
                <a:extLst>
                  <a:ext uri="{FF2B5EF4-FFF2-40B4-BE49-F238E27FC236}">
                    <a16:creationId xmlns:a16="http://schemas.microsoft.com/office/drawing/2014/main" id="{5EDA0AB2-A47D-7156-7204-2134CF3C92FE}"/>
                  </a:ext>
                </a:extLst>
              </p:cNvPr>
              <p:cNvSpPr txBox="1">
                <a:spLocks noRot="1" noChangeAspect="1" noMove="1" noResize="1" noEditPoints="1" noAdjustHandles="1" noChangeArrowheads="1" noChangeShapeType="1" noTextEdit="1"/>
              </p:cNvSpPr>
              <p:nvPr/>
            </p:nvSpPr>
            <p:spPr>
              <a:xfrm>
                <a:off x="401356" y="1748145"/>
                <a:ext cx="3687099" cy="289182"/>
              </a:xfrm>
              <a:prstGeom prst="rect">
                <a:avLst/>
              </a:prstGeom>
              <a:blipFill>
                <a:blip r:embed="rId3"/>
                <a:stretch>
                  <a:fillRect l="-1712" t="-8333" b="-291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3CD4DC-668E-9776-24B0-1865E3D79D2A}"/>
                  </a:ext>
                </a:extLst>
              </p:cNvPr>
              <p:cNvSpPr txBox="1"/>
              <p:nvPr/>
            </p:nvSpPr>
            <p:spPr>
              <a:xfrm>
                <a:off x="202063" y="3737146"/>
                <a:ext cx="10887968" cy="2565318"/>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𝑌</m:t>
                        </m:r>
                      </m:e>
                      <m:sub>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observed counts of houses with mosquito infestation in neighbourhood </a:t>
                </a:r>
                <a14:m>
                  <m:oMath xmlns:m="http://schemas.openxmlformats.org/officeDocument/2006/math">
                    <m:r>
                      <a:rPr lang="en-GB" sz="1600" i="1">
                        <a:latin typeface="Cambria Math" panose="02040503050406030204" pitchFamily="18" charset="0"/>
                        <a:ea typeface="Helvetica Neue Light" panose="02000403000000020004" pitchFamily="2" charset="0"/>
                        <a:cs typeface="Arial" panose="020B0604020202020204" pitchFamily="34" charset="0"/>
                      </a:rPr>
                      <m:t>𝑖</m:t>
                    </m:r>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endParaRPr lang="en-GB" sz="1600" i="1"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GB" sz="16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𝐸</m:t>
                        </m:r>
                      </m:e>
                      <m:sub>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expected number of houses with mosquito infestation in neighbourhood </a:t>
                </a:r>
                <a14:m>
                  <m:oMath xmlns:m="http://schemas.openxmlformats.org/officeDocument/2006/math">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 </m:t>
                    </m:r>
                  </m:oMath>
                </a14:m>
                <a:endParaRPr lang="en-GB" sz="1600" b="0" i="1"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r>
                      <a:rPr lang="en-GB" sz="1600" i="1" smtClean="0">
                        <a:latin typeface="Cambria Math" panose="02040503050406030204" pitchFamily="18" charset="0"/>
                        <a:ea typeface="Cambria Math" panose="02040503050406030204" pitchFamily="18" charset="0"/>
                      </a:rPr>
                      <m:t>𝛼</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the overall baseline risk of mosquito infestation in the whole of the study area</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Helvetica Neue Light" panose="02000403000000020004" pitchFamily="2" charset="0"/>
                            <a:cs typeface="Arial" panose="020B0604020202020204" pitchFamily="34" charset="0"/>
                          </a:rPr>
                          <m:t>𝑋</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list of independent variables, where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𝑘</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 4 (temperature, precipitation, NDVI and urbanisation)</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Cambria Math" panose="02040503050406030204" pitchFamily="18" charset="0"/>
                            <a:cs typeface="Arial" panose="020B0604020202020204" pitchFamily="34" charset="0"/>
                          </a:rPr>
                          <m:t>𝛽</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𝑘</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list of coefficients for our independent variables, where </a:t>
                </a:r>
                <a14:m>
                  <m:oMath xmlns:m="http://schemas.openxmlformats.org/officeDocument/2006/math">
                    <m:r>
                      <a:rPr lang="en-GB" sz="1600" i="1" dirty="0">
                        <a:latin typeface="Cambria Math" panose="02040503050406030204" pitchFamily="18" charset="0"/>
                        <a:ea typeface="Helvetica Neue" panose="02000503000000020004" pitchFamily="2" charset="0"/>
                        <a:cs typeface="Helvetica Neue" panose="02000503000000020004" pitchFamily="2" charset="0"/>
                      </a:rPr>
                      <m:t>𝑘</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 4 (temperature, precipitation, NDVI and urbanisation)</a:t>
                </a:r>
              </a:p>
              <a:p>
                <a14:m>
                  <m:oMath xmlns:m="http://schemas.openxmlformats.org/officeDocument/2006/math">
                    <m:r>
                      <a:rPr lang="en-GB" sz="1600" i="1" smtClean="0">
                        <a:latin typeface="Cambria Math" panose="02040503050406030204" pitchFamily="18" charset="0"/>
                        <a:ea typeface="Cambria Math" panose="02040503050406030204" pitchFamily="18" charset="0"/>
                        <a:cs typeface="Arial" panose="020B0604020202020204" pitchFamily="34" charset="0"/>
                      </a:rPr>
                      <m:t>𝜎</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global variation or standard deviation levels of infestation for the whole of the study area</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Helvetica Neue Light" panose="02000403000000020004" pitchFamily="2" charset="0"/>
                            <a:cs typeface="Arial" panose="020B0604020202020204" pitchFamily="34" charset="0"/>
                          </a:rPr>
                          <m:t>𝐶</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represents the combined effects from non-spatial (local) and spatial effects in neighbourhood </a:t>
                </a:r>
                <a14:m>
                  <m:oMath xmlns:m="http://schemas.openxmlformats.org/officeDocument/2006/math">
                    <m:r>
                      <a:rPr lang="en-GB" sz="1600" i="1">
                        <a:latin typeface="Cambria Math" panose="02040503050406030204" pitchFamily="18" charset="0"/>
                        <a:ea typeface="Helvetica Neue Light" panose="02000403000000020004" pitchFamily="2" charset="0"/>
                        <a:cs typeface="Arial" panose="020B0604020202020204" pitchFamily="34" charset="0"/>
                      </a:rPr>
                      <m:t>𝑖</m:t>
                    </m:r>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endParaRPr lang="en-GB" sz="1600" i="1"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𝜃</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estimated unstructured non-spatial (or local) effect for each neighbourhood</a:t>
                </a:r>
              </a:p>
              <a:p>
                <a14:m>
                  <m:oMath xmlns:m="http://schemas.openxmlformats.org/officeDocument/2006/math">
                    <m:sSub>
                      <m:sSubPr>
                        <m:ctrlPr>
                          <a:rPr lang="en-GB" sz="1600" i="1">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𝜙</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sub>
                    </m:sSub>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estimated structured spatial effect for each neighbourhood</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𝜌</m:t>
                        </m:r>
                      </m:e>
                      <m:sub>
                        <m:r>
                          <a:rPr lang="en-GB" sz="1600" b="0" i="1" smtClean="0">
                            <a:latin typeface="Cambria Math" panose="02040503050406030204" pitchFamily="18" charset="0"/>
                            <a:ea typeface="Cambria Math" panose="02040503050406030204" pitchFamily="18" charset="0"/>
                            <a:cs typeface="Arial" panose="020B0604020202020204" pitchFamily="34" charset="0"/>
                          </a:rPr>
                          <m:t>𝑠</m:t>
                        </m:r>
                      </m:sub>
                    </m:sSub>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proportion (0 to 1) for how much we want to partition our model i.e., non-spatial versus spatial structure</a:t>
                </a:r>
              </a:p>
            </p:txBody>
          </p:sp>
        </mc:Choice>
        <mc:Fallback>
          <p:sp>
            <p:nvSpPr>
              <p:cNvPr id="5" name="TextBox 4">
                <a:extLst>
                  <a:ext uri="{FF2B5EF4-FFF2-40B4-BE49-F238E27FC236}">
                    <a16:creationId xmlns:a16="http://schemas.microsoft.com/office/drawing/2014/main" id="{6D3CD4DC-668E-9776-24B0-1865E3D79D2A}"/>
                  </a:ext>
                </a:extLst>
              </p:cNvPr>
              <p:cNvSpPr txBox="1">
                <a:spLocks noRot="1" noChangeAspect="1" noMove="1" noResize="1" noEditPoints="1" noAdjustHandles="1" noChangeArrowheads="1" noChangeShapeType="1" noTextEdit="1"/>
              </p:cNvSpPr>
              <p:nvPr/>
            </p:nvSpPr>
            <p:spPr>
              <a:xfrm>
                <a:off x="202063" y="3737146"/>
                <a:ext cx="10887968" cy="2565318"/>
              </a:xfrm>
              <a:prstGeom prst="rect">
                <a:avLst/>
              </a:prstGeom>
              <a:blipFill>
                <a:blip r:embed="rId4"/>
                <a:stretch>
                  <a:fillRect t="-985" b="-197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3CCAA31-B1A6-38C9-A420-7B2A50BC6ACF}"/>
                  </a:ext>
                </a:extLst>
              </p:cNvPr>
              <p:cNvSpPr txBox="1"/>
              <p:nvPr/>
            </p:nvSpPr>
            <p:spPr>
              <a:xfrm>
                <a:off x="3765700" y="2257412"/>
                <a:ext cx="3042558" cy="335413"/>
              </a:xfrm>
              <a:prstGeom prst="rect">
                <a:avLst/>
              </a:prstGeom>
              <a:solidFill>
                <a:schemeClr val="accent1">
                  <a:lumMod val="40000"/>
                  <a:lumOff val="60000"/>
                </a:schemeClr>
              </a:solidFill>
              <a:ln>
                <a:solidFill>
                  <a:schemeClr val="accent1">
                    <a:lumMod val="40000"/>
                    <a:lumOff val="6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𝐶</m:t>
                          </m:r>
                        </m:e>
                        <m:sub>
                          <m:r>
                            <a:rPr lang="en-GB" i="1">
                              <a:latin typeface="Cambria Math" panose="02040503050406030204" pitchFamily="18" charset="0"/>
                            </a:rPr>
                            <m:t>𝑖</m:t>
                          </m:r>
                        </m:sub>
                      </m:sSub>
                      <m:r>
                        <a:rPr lang="en-GB" b="0" i="1" smtClean="0">
                          <a:latin typeface="Cambria Math" panose="02040503050406030204" pitchFamily="18" charset="0"/>
                        </a:rPr>
                        <m:t>= </m:t>
                      </m:r>
                      <m:d>
                        <m:dPr>
                          <m:ctrlPr>
                            <a:rPr lang="en-GB" b="0" i="1" smtClean="0">
                              <a:latin typeface="Cambria Math" panose="02040503050406030204" pitchFamily="18" charset="0"/>
                            </a:rPr>
                          </m:ctrlPr>
                        </m:dPr>
                        <m:e>
                          <m:rad>
                            <m:radPr>
                              <m:degHide m:val="on"/>
                              <m:ctrlPr>
                                <a:rPr lang="en-GB" i="1">
                                  <a:latin typeface="Cambria Math" panose="02040503050406030204" pitchFamily="18" charset="0"/>
                                </a:rPr>
                              </m:ctrlPr>
                            </m:radPr>
                            <m:deg/>
                            <m:e>
                              <m:r>
                                <a:rPr lang="en-GB" i="1">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m:t>
                          </m:r>
                        </m:sub>
                      </m:sSub>
                      <m:r>
                        <a:rPr lang="en-GB" b="0" i="1" smtClean="0">
                          <a:latin typeface="Cambria Math" panose="02040503050406030204" pitchFamily="18" charset="0"/>
                        </a:rPr>
                        <m:t>+</m:t>
                      </m:r>
                      <m:d>
                        <m:dPr>
                          <m:ctrlPr>
                            <a:rPr lang="en-GB" i="1">
                              <a:latin typeface="Cambria Math" panose="02040503050406030204" pitchFamily="18" charset="0"/>
                            </a:rPr>
                          </m:ctrlPr>
                        </m:dPr>
                        <m:e>
                          <m:rad>
                            <m:radPr>
                              <m:degHide m:val="on"/>
                              <m:ctrlPr>
                                <a:rPr lang="en-GB" i="1">
                                  <a:latin typeface="Cambria Math" panose="02040503050406030204" pitchFamily="18" charset="0"/>
                                </a:rPr>
                              </m:ctrlPr>
                            </m:radPr>
                            <m:deg/>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𝜙</m:t>
                          </m:r>
                        </m:e>
                        <m:sub>
                          <m:r>
                            <a:rPr lang="en-GB" i="1">
                              <a:latin typeface="Cambria Math" panose="02040503050406030204" pitchFamily="18" charset="0"/>
                            </a:rPr>
                            <m:t>𝑖</m:t>
                          </m:r>
                        </m:sub>
                      </m:sSub>
                    </m:oMath>
                  </m:oMathPara>
                </a14:m>
                <a:endParaRPr lang="en-GB" dirty="0"/>
              </a:p>
            </p:txBody>
          </p:sp>
        </mc:Choice>
        <mc:Fallback>
          <p:sp>
            <p:nvSpPr>
              <p:cNvPr id="7" name="TextBox 6">
                <a:extLst>
                  <a:ext uri="{FF2B5EF4-FFF2-40B4-BE49-F238E27FC236}">
                    <a16:creationId xmlns:a16="http://schemas.microsoft.com/office/drawing/2014/main" id="{63CCAA31-B1A6-38C9-A420-7B2A50BC6ACF}"/>
                  </a:ext>
                </a:extLst>
              </p:cNvPr>
              <p:cNvSpPr txBox="1">
                <a:spLocks noRot="1" noChangeAspect="1" noMove="1" noResize="1" noEditPoints="1" noAdjustHandles="1" noChangeArrowheads="1" noChangeShapeType="1" noTextEdit="1"/>
              </p:cNvSpPr>
              <p:nvPr/>
            </p:nvSpPr>
            <p:spPr>
              <a:xfrm>
                <a:off x="3765700" y="2257412"/>
                <a:ext cx="3042558" cy="335413"/>
              </a:xfrm>
              <a:prstGeom prst="rect">
                <a:avLst/>
              </a:prstGeom>
              <a:blipFill>
                <a:blip r:embed="rId5"/>
                <a:stretch>
                  <a:fillRect b="-25000"/>
                </a:stretch>
              </a:blipFill>
              <a:ln>
                <a:solidFill>
                  <a:schemeClr val="accent1">
                    <a:lumMod val="40000"/>
                    <a:lumOff val="60000"/>
                  </a:schemeClr>
                </a:solid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8322E478-231C-185D-9832-8668D24F7515}"/>
              </a:ext>
            </a:extLst>
          </p:cNvPr>
          <p:cNvSpPr txBox="1"/>
          <p:nvPr/>
        </p:nvSpPr>
        <p:spPr>
          <a:xfrm>
            <a:off x="4801451" y="2742259"/>
            <a:ext cx="1261242" cy="307777"/>
          </a:xfrm>
          <a:prstGeom prst="rect">
            <a:avLst/>
          </a:prstGeom>
          <a:noFill/>
        </p:spPr>
        <p:txBody>
          <a:bodyPr wrap="square" rtlCol="0">
            <a:spAutoFit/>
          </a:bodyPr>
          <a:lstStyle/>
          <a:p>
            <a:r>
              <a:rPr lang="en-GB" sz="1400" dirty="0">
                <a:latin typeface="Helvetica" pitchFamily="2" charset="0"/>
              </a:rPr>
              <a:t>non-spatial</a:t>
            </a:r>
          </a:p>
        </p:txBody>
      </p:sp>
      <p:sp>
        <p:nvSpPr>
          <p:cNvPr id="9" name="TextBox 8">
            <a:extLst>
              <a:ext uri="{FF2B5EF4-FFF2-40B4-BE49-F238E27FC236}">
                <a16:creationId xmlns:a16="http://schemas.microsoft.com/office/drawing/2014/main" id="{35A0CDF1-469A-2EEC-3A95-104AD9E33209}"/>
              </a:ext>
            </a:extLst>
          </p:cNvPr>
          <p:cNvSpPr txBox="1"/>
          <p:nvPr/>
        </p:nvSpPr>
        <p:spPr>
          <a:xfrm>
            <a:off x="5762611" y="2700248"/>
            <a:ext cx="300082" cy="369332"/>
          </a:xfrm>
          <a:prstGeom prst="rect">
            <a:avLst/>
          </a:prstGeom>
          <a:noFill/>
        </p:spPr>
        <p:txBody>
          <a:bodyPr wrap="none" rtlCol="0">
            <a:spAutoFit/>
          </a:bodyPr>
          <a:lstStyle/>
          <a:p>
            <a:r>
              <a:rPr lang="en-GB" dirty="0"/>
              <a:t>+</a:t>
            </a:r>
          </a:p>
        </p:txBody>
      </p:sp>
      <p:sp>
        <p:nvSpPr>
          <p:cNvPr id="10" name="TextBox 9">
            <a:extLst>
              <a:ext uri="{FF2B5EF4-FFF2-40B4-BE49-F238E27FC236}">
                <a16:creationId xmlns:a16="http://schemas.microsoft.com/office/drawing/2014/main" id="{66BFFDC3-0D9B-BC22-2666-8B01E9E91D31}"/>
              </a:ext>
            </a:extLst>
          </p:cNvPr>
          <p:cNvSpPr txBox="1"/>
          <p:nvPr/>
        </p:nvSpPr>
        <p:spPr>
          <a:xfrm>
            <a:off x="5987893" y="2722715"/>
            <a:ext cx="702436" cy="307777"/>
          </a:xfrm>
          <a:prstGeom prst="rect">
            <a:avLst/>
          </a:prstGeom>
          <a:noFill/>
        </p:spPr>
        <p:txBody>
          <a:bodyPr wrap="none" rtlCol="0">
            <a:spAutoFit/>
          </a:bodyPr>
          <a:lstStyle/>
          <a:p>
            <a:r>
              <a:rPr lang="en-GB" sz="1400" dirty="0">
                <a:latin typeface="Helvetica" pitchFamily="2" charset="0"/>
              </a:rPr>
              <a:t>spatial</a:t>
            </a:r>
          </a:p>
        </p:txBody>
      </p:sp>
      <p:sp>
        <p:nvSpPr>
          <p:cNvPr id="13" name="TextBox 12">
            <a:extLst>
              <a:ext uri="{FF2B5EF4-FFF2-40B4-BE49-F238E27FC236}">
                <a16:creationId xmlns:a16="http://schemas.microsoft.com/office/drawing/2014/main" id="{3ACD4EF9-73C1-0A7A-901A-EB52D7FD589B}"/>
              </a:ext>
            </a:extLst>
          </p:cNvPr>
          <p:cNvSpPr txBox="1"/>
          <p:nvPr/>
        </p:nvSpPr>
        <p:spPr>
          <a:xfrm>
            <a:off x="3748013" y="2731592"/>
            <a:ext cx="1114408" cy="307777"/>
          </a:xfrm>
          <a:prstGeom prst="rect">
            <a:avLst/>
          </a:prstGeom>
          <a:noFill/>
        </p:spPr>
        <p:txBody>
          <a:bodyPr wrap="none" rtlCol="0">
            <a:spAutoFit/>
          </a:bodyPr>
          <a:lstStyle/>
          <a:p>
            <a:r>
              <a:rPr lang="en-GB" sz="1400" dirty="0">
                <a:latin typeface="Helvetica" pitchFamily="2" charset="0"/>
              </a:rPr>
              <a:t>combined =</a:t>
            </a:r>
          </a:p>
        </p:txBody>
      </p:sp>
      <p:cxnSp>
        <p:nvCxnSpPr>
          <p:cNvPr id="15" name="Straight Arrow Connector 14">
            <a:extLst>
              <a:ext uri="{FF2B5EF4-FFF2-40B4-BE49-F238E27FC236}">
                <a16:creationId xmlns:a16="http://schemas.microsoft.com/office/drawing/2014/main" id="{CF7260A6-7AF7-AA9C-C812-E39BD7A78564}"/>
              </a:ext>
            </a:extLst>
          </p:cNvPr>
          <p:cNvCxnSpPr/>
          <p:nvPr/>
        </p:nvCxnSpPr>
        <p:spPr>
          <a:xfrm flipV="1">
            <a:off x="3949724" y="2035571"/>
            <a:ext cx="0" cy="22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7CCD1A4-313E-43F3-80BE-F5E43D0FE63B}"/>
              </a:ext>
            </a:extLst>
          </p:cNvPr>
          <p:cNvSpPr txBox="1"/>
          <p:nvPr/>
        </p:nvSpPr>
        <p:spPr>
          <a:xfrm>
            <a:off x="3656323" y="188261"/>
            <a:ext cx="4992713"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Cross-sectional (single time-point scenario)</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A189B36-1E6A-B8B6-F0FE-FBB5671D974D}"/>
                  </a:ext>
                </a:extLst>
              </p:cNvPr>
              <p:cNvSpPr txBox="1"/>
              <p:nvPr/>
            </p:nvSpPr>
            <p:spPr>
              <a:xfrm>
                <a:off x="7350369" y="1202124"/>
                <a:ext cx="4676338"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p:sp>
            <p:nvSpPr>
              <p:cNvPr id="21" name="TextBox 20">
                <a:extLst>
                  <a:ext uri="{FF2B5EF4-FFF2-40B4-BE49-F238E27FC236}">
                    <a16:creationId xmlns:a16="http://schemas.microsoft.com/office/drawing/2014/main" id="{DA189B36-1E6A-B8B6-F0FE-FBB5671D974D}"/>
                  </a:ext>
                </a:extLst>
              </p:cNvPr>
              <p:cNvSpPr txBox="1">
                <a:spLocks noRot="1" noChangeAspect="1" noMove="1" noResize="1" noEditPoints="1" noAdjustHandles="1" noChangeArrowheads="1" noChangeShapeType="1" noTextEdit="1"/>
              </p:cNvSpPr>
              <p:nvPr/>
            </p:nvSpPr>
            <p:spPr>
              <a:xfrm>
                <a:off x="7350369" y="1202124"/>
                <a:ext cx="4676338" cy="1216743"/>
              </a:xfrm>
              <a:prstGeom prst="rect">
                <a:avLst/>
              </a:prstGeom>
              <a:blipFill>
                <a:blip r:embed="rId6"/>
                <a:stretch>
                  <a:fillRect r="-270" b="-18367"/>
                </a:stretch>
              </a:blipFill>
              <a:ln>
                <a:solidFill>
                  <a:schemeClr val="accent1">
                    <a:lumMod val="40000"/>
                    <a:lumOff val="60000"/>
                  </a:schemeClr>
                </a:solid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1C952C91-8C18-2527-0679-95941D55135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9728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baseline risk of mosquito-borne infestation is 1.64 times (or 64%) </a:t>
            </a:r>
            <a:r>
              <a:rPr lang="en-GB" sz="1100" b="1" dirty="0">
                <a:solidFill>
                  <a:srgbClr val="FF0000"/>
                </a:solidFill>
                <a:latin typeface="Helvetica" pitchFamily="2" charset="0"/>
              </a:rPr>
              <a:t>greater </a:t>
            </a:r>
            <a:r>
              <a:rPr lang="en-GB" sz="1100" dirty="0">
                <a:latin typeface="Helvetica" pitchFamily="2" charset="0"/>
              </a:rPr>
              <a:t>in the population of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08706"/>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72814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3588-66B1-06CF-4C22-93D118D924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224E169-250D-E6D9-8190-ADD2DA974502}"/>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CEDCC1-61C0-39A5-D026-EAD721ED9A2F}"/>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2: Risk assessment fire-related casualties in England 2010-19 (Spatiotemporal)</a:t>
            </a:r>
          </a:p>
        </p:txBody>
      </p:sp>
      <p:sp>
        <p:nvSpPr>
          <p:cNvPr id="3" name="Slide Number Placeholder 3">
            <a:extLst>
              <a:ext uri="{FF2B5EF4-FFF2-40B4-BE49-F238E27FC236}">
                <a16:creationId xmlns:a16="http://schemas.microsoft.com/office/drawing/2014/main" id="{0D41540D-BF8F-0953-F125-DF761AC7035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29753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C46-DB68-05CF-D1FB-4DF1569EA5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F700C7-91DC-A7CF-02DF-6A11EDBAA864}"/>
              </a:ext>
            </a:extLst>
          </p:cNvPr>
          <p:cNvSpPr txBox="1"/>
          <p:nvPr/>
        </p:nvSpPr>
        <p:spPr>
          <a:xfrm>
            <a:off x="4305217" y="2703071"/>
            <a:ext cx="4182546"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ABFEC4D-C5D8-BCFB-3FED-C0728A2D1F87}"/>
                  </a:ext>
                </a:extLst>
              </p:cNvPr>
              <p:cNvSpPr txBox="1"/>
              <p:nvPr/>
            </p:nvSpPr>
            <p:spPr>
              <a:xfrm>
                <a:off x="401356" y="1249305"/>
                <a:ext cx="1872436"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 ~ </m:t>
                      </m:r>
                      <m:r>
                        <m:rPr>
                          <m:sty m:val="p"/>
                        </m:rPr>
                        <a:rPr lang="en-GB" b="0" i="0" smtClean="0">
                          <a:latin typeface="Cambria Math" panose="02040503050406030204" pitchFamily="18" charset="0"/>
                        </a:rPr>
                        <m:t>Poisson</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oMath>
                  </m:oMathPara>
                </a14:m>
                <a:endParaRPr lang="en-GB" dirty="0"/>
              </a:p>
            </p:txBody>
          </p:sp>
        </mc:Choice>
        <mc:Fallback>
          <p:sp>
            <p:nvSpPr>
              <p:cNvPr id="3" name="TextBox 2">
                <a:extLst>
                  <a:ext uri="{FF2B5EF4-FFF2-40B4-BE49-F238E27FC236}">
                    <a16:creationId xmlns:a16="http://schemas.microsoft.com/office/drawing/2014/main" id="{FABFEC4D-C5D8-BCFB-3FED-C0728A2D1F87}"/>
                  </a:ext>
                </a:extLst>
              </p:cNvPr>
              <p:cNvSpPr txBox="1">
                <a:spLocks noRot="1" noChangeAspect="1" noMove="1" noResize="1" noEditPoints="1" noAdjustHandles="1" noChangeArrowheads="1" noChangeShapeType="1" noTextEdit="1"/>
              </p:cNvSpPr>
              <p:nvPr/>
            </p:nvSpPr>
            <p:spPr>
              <a:xfrm>
                <a:off x="401356" y="1249305"/>
                <a:ext cx="1872436" cy="289182"/>
              </a:xfrm>
              <a:prstGeom prst="rect">
                <a:avLst/>
              </a:prstGeom>
              <a:blipFill>
                <a:blip r:embed="rId2"/>
                <a:stretch>
                  <a:fillRect l="-2013" t="-8696" r="-3356" b="-347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DF28356-6DD5-698F-9261-0D5F1D5A61AA}"/>
                  </a:ext>
                </a:extLst>
              </p:cNvPr>
              <p:cNvSpPr txBox="1"/>
              <p:nvPr/>
            </p:nvSpPr>
            <p:spPr>
              <a:xfrm>
                <a:off x="401356" y="1748145"/>
                <a:ext cx="428611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e>
                          </m:d>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e>
                          </m:d>
                        </m:e>
                      </m:func>
                      <m:r>
                        <a:rPr lang="en-GB"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m:t>
                      </m:r>
                      <m:r>
                        <a:rPr lang="en-GB" b="0" i="0"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oMath>
                  </m:oMathPara>
                </a14:m>
                <a:endParaRPr lang="en-GB" dirty="0"/>
              </a:p>
            </p:txBody>
          </p:sp>
        </mc:Choice>
        <mc:Fallback>
          <p:sp>
            <p:nvSpPr>
              <p:cNvPr id="4" name="TextBox 3">
                <a:extLst>
                  <a:ext uri="{FF2B5EF4-FFF2-40B4-BE49-F238E27FC236}">
                    <a16:creationId xmlns:a16="http://schemas.microsoft.com/office/drawing/2014/main" id="{5DF28356-6DD5-698F-9261-0D5F1D5A61AA}"/>
                  </a:ext>
                </a:extLst>
              </p:cNvPr>
              <p:cNvSpPr txBox="1">
                <a:spLocks noRot="1" noChangeAspect="1" noMove="1" noResize="1" noEditPoints="1" noAdjustHandles="1" noChangeArrowheads="1" noChangeShapeType="1" noTextEdit="1"/>
              </p:cNvSpPr>
              <p:nvPr/>
            </p:nvSpPr>
            <p:spPr>
              <a:xfrm>
                <a:off x="401356" y="1748145"/>
                <a:ext cx="4286110" cy="312650"/>
              </a:xfrm>
              <a:prstGeom prst="rect">
                <a:avLst/>
              </a:prstGeom>
              <a:blipFill>
                <a:blip r:embed="rId3"/>
                <a:stretch>
                  <a:fillRect l="-1475" b="-2692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003BBE8-FA37-B34D-748D-C778BCE690EF}"/>
                  </a:ext>
                </a:extLst>
              </p:cNvPr>
              <p:cNvSpPr txBox="1"/>
              <p:nvPr/>
            </p:nvSpPr>
            <p:spPr>
              <a:xfrm>
                <a:off x="60000" y="3670878"/>
                <a:ext cx="12071999" cy="2876172"/>
              </a:xfrm>
              <a:prstGeom prst="rect">
                <a:avLst/>
              </a:prstGeom>
              <a:noFill/>
            </p:spPr>
            <p:txBody>
              <a:bodyPr wrap="square" rtlCol="0">
                <a:spAutoFit/>
              </a:bodyPr>
              <a:lstStyle/>
              <a:p>
                <a14:m>
                  <m:oMath xmlns:m="http://schemas.openxmlformats.org/officeDocument/2006/math">
                    <m:sSub>
                      <m:sSubPr>
                        <m:ctrlPr>
                          <a:rPr lang="en-GB" sz="16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𝑌</m:t>
                        </m:r>
                      </m:e>
                      <m:sub>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observed counts of fire-related casualties in an FSA (Fire Service Area) </a:t>
                </a:r>
                <a14:m>
                  <m:oMath xmlns:m="http://schemas.openxmlformats.org/officeDocument/2006/math">
                    <m:r>
                      <a:rPr lang="en-GB" sz="1600" i="1">
                        <a:latin typeface="Cambria Math" panose="02040503050406030204" pitchFamily="18" charset="0"/>
                        <a:ea typeface="Helvetica Neue Light" panose="02000403000000020004" pitchFamily="2" charset="0"/>
                        <a:cs typeface="Arial" panose="020B0604020202020204" pitchFamily="34" charset="0"/>
                      </a:rPr>
                      <m:t>𝑖</m:t>
                    </m:r>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in England</a:t>
                </a:r>
              </a:p>
              <a:p>
                <a14:m>
                  <m:oMath xmlns:m="http://schemas.openxmlformats.org/officeDocument/2006/math">
                    <m:sSub>
                      <m:sSubPr>
                        <m:ctrlPr>
                          <a:rPr lang="en-GB" sz="16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𝐸</m:t>
                        </m:r>
                      </m:e>
                      <m:sub>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dirty="0"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expected number of fire-related fire-related casualties in an FSA </a:t>
                </a:r>
                <a14:m>
                  <m:oMath xmlns:m="http://schemas.openxmlformats.org/officeDocument/2006/math">
                    <m:r>
                      <a:rPr lang="en-GB" sz="1600" i="1">
                        <a:latin typeface="Cambria Math" panose="02040503050406030204" pitchFamily="18" charset="0"/>
                        <a:ea typeface="Helvetica Neue Light" panose="02000403000000020004" pitchFamily="2" charset="0"/>
                        <a:cs typeface="Arial" panose="020B0604020202020204" pitchFamily="34" charset="0"/>
                      </a:rPr>
                      <m:t>𝑖</m:t>
                    </m:r>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in England</a:t>
                </a:r>
              </a:p>
              <a:p>
                <a14:m>
                  <m:oMath xmlns:m="http://schemas.openxmlformats.org/officeDocument/2006/math">
                    <m:r>
                      <a:rPr lang="en-GB" sz="1600" i="1" smtClean="0">
                        <a:latin typeface="Cambria Math" panose="02040503050406030204" pitchFamily="18" charset="0"/>
                        <a:ea typeface="Cambria Math" panose="02040503050406030204" pitchFamily="18" charset="0"/>
                      </a:rPr>
                      <m:t>𝛼</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the overall baseline risk of fire-related fire-related casualties throughout England</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Helvetica Neue Light" panose="02000403000000020004" pitchFamily="2" charset="0"/>
                            <a:cs typeface="Arial" panose="020B0604020202020204" pitchFamily="34" charset="0"/>
                          </a:rPr>
                          <m:t>𝑋</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list of independent variables, where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𝑘</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 4 (Living Environment, Crime, Housing and Barriers and Education)</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Cambria Math" panose="02040503050406030204" pitchFamily="18" charset="0"/>
                            <a:cs typeface="Arial" panose="020B0604020202020204" pitchFamily="34" charset="0"/>
                          </a:rPr>
                          <m:t>𝛽</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list of coefficients for our independent variables, where </a:t>
                </a:r>
                <a14:m>
                  <m:oMath xmlns:m="http://schemas.openxmlformats.org/officeDocument/2006/math">
                    <m:r>
                      <a:rPr lang="en-GB" sz="1600" i="1" dirty="0">
                        <a:latin typeface="Cambria Math" panose="02040503050406030204" pitchFamily="18" charset="0"/>
                        <a:ea typeface="Helvetica Neue" panose="02000503000000020004" pitchFamily="2" charset="0"/>
                        <a:cs typeface="Helvetica Neue" panose="02000503000000020004" pitchFamily="2" charset="0"/>
                      </a:rPr>
                      <m:t>𝑘</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 4 (Living Environment, Crime, Housing and Barriers and Education)</a:t>
                </a:r>
              </a:p>
              <a:p>
                <a14:m>
                  <m:oMath xmlns:m="http://schemas.openxmlformats.org/officeDocument/2006/math">
                    <m:r>
                      <a:rPr lang="en-GB" sz="1600" i="1" smtClean="0">
                        <a:latin typeface="Cambria Math" panose="02040503050406030204" pitchFamily="18" charset="0"/>
                        <a:ea typeface="Cambria Math" panose="02040503050406030204" pitchFamily="18" charset="0"/>
                        <a:cs typeface="Arial" panose="020B0604020202020204" pitchFamily="34" charset="0"/>
                      </a:rPr>
                      <m:t>𝜎</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global variation or standard deviation levels of fire-related casualties in England</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b="0" i="1" smtClean="0">
                            <a:latin typeface="Cambria Math" panose="02040503050406030204" pitchFamily="18" charset="0"/>
                            <a:ea typeface="Helvetica Neue Light" panose="02000403000000020004" pitchFamily="2" charset="0"/>
                            <a:cs typeface="Arial" panose="020B0604020202020204" pitchFamily="34" charset="0"/>
                          </a:rPr>
                          <m:t>𝐶</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represents the combined effects from non-spatial (local) and spatial effects in FSA </a:t>
                </a:r>
                <a14:m>
                  <m:oMath xmlns:m="http://schemas.openxmlformats.org/officeDocument/2006/math">
                    <m:r>
                      <a:rPr lang="en-GB" sz="1600" i="1">
                        <a:latin typeface="Cambria Math" panose="02040503050406030204" pitchFamily="18" charset="0"/>
                        <a:ea typeface="Helvetica Neue Light" panose="02000403000000020004" pitchFamily="2" charset="0"/>
                        <a:cs typeface="Arial" panose="020B0604020202020204" pitchFamily="34" charset="0"/>
                      </a:rPr>
                      <m:t>𝑖</m:t>
                    </m:r>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in England at a given time point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𝑡</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𝜃</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estimated unstructured non-spatial (or local) effect for each FSA at a given time point </a:t>
                </a:r>
                <a14:m>
                  <m:oMath xmlns:m="http://schemas.openxmlformats.org/officeDocument/2006/math">
                    <m:r>
                      <a:rPr lang="en-GB" sz="1600" i="1">
                        <a:latin typeface="Cambria Math" panose="02040503050406030204" pitchFamily="18" charset="0"/>
                        <a:ea typeface="Helvetica Neue" panose="02000503000000020004" pitchFamily="2" charset="0"/>
                        <a:cs typeface="Helvetica Neue" panose="02000503000000020004" pitchFamily="2" charset="0"/>
                      </a:rPr>
                      <m:t>𝑡</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sSub>
                      <m:sSubPr>
                        <m:ctrlPr>
                          <a:rPr lang="en-GB" sz="1600" i="1">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𝜙</m:t>
                        </m:r>
                      </m:e>
                      <m:sub>
                        <m:r>
                          <a:rPr lang="en-GB" sz="16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600" b="0" i="1" smtClean="0">
                            <a:latin typeface="Cambria Math" panose="02040503050406030204" pitchFamily="18" charset="0"/>
                            <a:ea typeface="Helvetica Neue Light" panose="02000403000000020004" pitchFamily="2" charset="0"/>
                            <a:cs typeface="Arial" panose="020B0604020202020204" pitchFamily="34" charset="0"/>
                          </a:rPr>
                          <m:t>𝑡</m:t>
                        </m:r>
                      </m:sub>
                    </m:sSub>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estimated structured spatial effect for each FSA at a given time point </a:t>
                </a:r>
                <a14:m>
                  <m:oMath xmlns:m="http://schemas.openxmlformats.org/officeDocument/2006/math">
                    <m:r>
                      <a:rPr lang="en-GB" sz="1600" i="1">
                        <a:latin typeface="Cambria Math" panose="02040503050406030204" pitchFamily="18" charset="0"/>
                        <a:ea typeface="Helvetica Neue" panose="02000503000000020004" pitchFamily="2" charset="0"/>
                        <a:cs typeface="Helvetica Neue" panose="02000503000000020004" pitchFamily="2" charset="0"/>
                      </a:rPr>
                      <m:t>𝑡</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sSub>
                      <m:sSubPr>
                        <m:ctrlPr>
                          <a:rPr lang="en-GB" sz="16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smtClean="0">
                            <a:latin typeface="Cambria Math" panose="02040503050406030204" pitchFamily="18" charset="0"/>
                            <a:ea typeface="Cambria Math" panose="02040503050406030204" pitchFamily="18" charset="0"/>
                            <a:cs typeface="Arial" panose="020B0604020202020204" pitchFamily="34" charset="0"/>
                          </a:rPr>
                          <m:t>𝜌</m:t>
                        </m:r>
                      </m:e>
                      <m:sub>
                        <m:r>
                          <a:rPr lang="en-GB" sz="1600" b="0" i="1" smtClean="0">
                            <a:latin typeface="Cambria Math" panose="02040503050406030204" pitchFamily="18" charset="0"/>
                            <a:ea typeface="Cambria Math" panose="02040503050406030204" pitchFamily="18" charset="0"/>
                            <a:cs typeface="Arial" panose="020B0604020202020204" pitchFamily="34" charset="0"/>
                          </a:rPr>
                          <m:t>𝑠</m:t>
                        </m:r>
                      </m:sub>
                    </m:sSub>
                    <m:r>
                      <a:rPr lang="en-GB" sz="16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proportion (0 to 1) for how much we want to partition our model i.e., non-spatial versus spatial structure</a:t>
                </a:r>
              </a:p>
              <a:p>
                <a14:m>
                  <m:oMath xmlns:m="http://schemas.openxmlformats.org/officeDocument/2006/math">
                    <m:sSub>
                      <m:sSubPr>
                        <m:ctrlPr>
                          <a:rPr lang="en-GB" sz="1600" i="1">
                            <a:latin typeface="Cambria Math" panose="02040503050406030204" pitchFamily="18" charset="0"/>
                            <a:ea typeface="Helvetica Neue Light" panose="02000403000000020004" pitchFamily="2" charset="0"/>
                            <a:cs typeface="Arial" panose="020B0604020202020204" pitchFamily="34" charset="0"/>
                          </a:rPr>
                        </m:ctrlPr>
                      </m:sSubPr>
                      <m:e>
                        <m:r>
                          <a:rPr lang="en-GB" sz="1600" i="1">
                            <a:latin typeface="Cambria Math" panose="02040503050406030204" pitchFamily="18" charset="0"/>
                            <a:ea typeface="Cambria Math" panose="02040503050406030204" pitchFamily="18" charset="0"/>
                            <a:cs typeface="Arial" panose="020B0604020202020204" pitchFamily="34" charset="0"/>
                          </a:rPr>
                          <m:t>𝜌</m:t>
                        </m:r>
                      </m:e>
                      <m:sub>
                        <m:r>
                          <a:rPr lang="en-GB" sz="1600" i="1">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600" dirty="0">
                    <a:latin typeface="Arial" panose="020B0604020202020204" pitchFamily="34" charset="0"/>
                    <a:ea typeface="Helvetica Neue Light" panose="02000403000000020004" pitchFamily="2" charset="0"/>
                    <a:cs typeface="Arial" panose="020B0604020202020204" pitchFamily="34" charset="0"/>
                  </a:rPr>
                  <a:t> proportion (0 to 1) of temporal variation (scale value)</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F003BBE8-FA37-B34D-748D-C778BCE690EF}"/>
                  </a:ext>
                </a:extLst>
              </p:cNvPr>
              <p:cNvSpPr txBox="1">
                <a:spLocks noRot="1" noChangeAspect="1" noMove="1" noResize="1" noEditPoints="1" noAdjustHandles="1" noChangeArrowheads="1" noChangeShapeType="1" noTextEdit="1"/>
              </p:cNvSpPr>
              <p:nvPr/>
            </p:nvSpPr>
            <p:spPr>
              <a:xfrm>
                <a:off x="60000" y="3670878"/>
                <a:ext cx="12071999" cy="2876172"/>
              </a:xfrm>
              <a:prstGeom prst="rect">
                <a:avLst/>
              </a:prstGeom>
              <a:blipFill>
                <a:blip r:embed="rId4"/>
                <a:stretch>
                  <a:fillRect t="-877" b="-175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16BC1E3-23CA-13D1-7B09-49985B4909A1}"/>
                  </a:ext>
                </a:extLst>
              </p:cNvPr>
              <p:cNvSpPr txBox="1"/>
              <p:nvPr/>
            </p:nvSpPr>
            <p:spPr>
              <a:xfrm>
                <a:off x="4305217" y="2245184"/>
                <a:ext cx="4182546" cy="335413"/>
              </a:xfrm>
              <a:prstGeom prst="rect">
                <a:avLst/>
              </a:prstGeom>
              <a:solidFill>
                <a:schemeClr val="accent1">
                  <a:lumMod val="40000"/>
                  <a:lumOff val="60000"/>
                </a:schemeClr>
              </a:solidFill>
              <a:ln>
                <a:solidFill>
                  <a:schemeClr val="accent1">
                    <a:lumMod val="40000"/>
                    <a:lumOff val="6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𝐶</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 </m:t>
                      </m:r>
                      <m:d>
                        <m:dPr>
                          <m:ctrlPr>
                            <a:rPr lang="en-GB" b="0" i="1" smtClean="0">
                              <a:latin typeface="Cambria Math" panose="02040503050406030204" pitchFamily="18" charset="0"/>
                            </a:rPr>
                          </m:ctrlPr>
                        </m:dPr>
                        <m:e>
                          <m:rad>
                            <m:radPr>
                              <m:degHide m:val="on"/>
                              <m:ctrlPr>
                                <a:rPr lang="en-GB" i="1">
                                  <a:latin typeface="Cambria Math" panose="02040503050406030204" pitchFamily="18" charset="0"/>
                                </a:rPr>
                              </m:ctrlPr>
                            </m:radPr>
                            <m:deg/>
                            <m:e>
                              <m:r>
                                <a:rPr lang="en-GB" i="1">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d>
                        <m:dPr>
                          <m:ctrlPr>
                            <a:rPr lang="en-GB" i="1">
                              <a:latin typeface="Cambria Math" panose="02040503050406030204" pitchFamily="18" charset="0"/>
                            </a:rPr>
                          </m:ctrlPr>
                        </m:dPr>
                        <m:e>
                          <m:rad>
                            <m:radPr>
                              <m:degHide m:val="on"/>
                              <m:ctrlPr>
                                <a:rPr lang="en-GB" i="1">
                                  <a:latin typeface="Cambria Math" panose="02040503050406030204" pitchFamily="18" charset="0"/>
                                </a:rPr>
                              </m:ctrlPr>
                            </m:radPr>
                            <m:deg/>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𝜙</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0" smtClean="0">
                          <a:latin typeface="Cambria Math" panose="02040503050406030204" pitchFamily="18" charset="0"/>
                        </a:rPr>
                        <m:t>+</m:t>
                      </m:r>
                      <m:d>
                        <m:dPr>
                          <m:ctrlPr>
                            <a:rPr lang="en-GB" i="1">
                              <a:latin typeface="Cambria Math" panose="02040503050406030204" pitchFamily="18" charset="0"/>
                            </a:rPr>
                          </m:ctrlPr>
                        </m:dPr>
                        <m:e>
                          <m:rad>
                            <m:radPr>
                              <m:degHide m:val="on"/>
                              <m:ctrlPr>
                                <a:rPr lang="en-GB" i="1">
                                  <a:latin typeface="Cambria Math" panose="02040503050406030204" pitchFamily="18" charset="0"/>
                                </a:rPr>
                              </m:ctrlPr>
                            </m:radPr>
                            <m:deg/>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ea typeface="Cambria Math" panose="02040503050406030204" pitchFamily="18" charset="0"/>
                                    </a:rPr>
                                    <m:t>𝑡</m:t>
                                  </m:r>
                                </m:sub>
                              </m:sSub>
                            </m:e>
                          </m:rad>
                        </m:e>
                      </m:d>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𝜏</m:t>
                          </m:r>
                        </m:e>
                        <m:sub>
                          <m:r>
                            <a:rPr lang="en-GB" i="1">
                              <a:latin typeface="Cambria Math" panose="02040503050406030204" pitchFamily="18" charset="0"/>
                            </a:rPr>
                            <m:t>𝑡</m:t>
                          </m:r>
                        </m:sub>
                      </m:sSub>
                    </m:oMath>
                  </m:oMathPara>
                </a14:m>
                <a:endParaRPr lang="en-GB" dirty="0"/>
              </a:p>
            </p:txBody>
          </p:sp>
        </mc:Choice>
        <mc:Fallback>
          <p:sp>
            <p:nvSpPr>
              <p:cNvPr id="7" name="TextBox 6">
                <a:extLst>
                  <a:ext uri="{FF2B5EF4-FFF2-40B4-BE49-F238E27FC236}">
                    <a16:creationId xmlns:a16="http://schemas.microsoft.com/office/drawing/2014/main" id="{B16BC1E3-23CA-13D1-7B09-49985B4909A1}"/>
                  </a:ext>
                </a:extLst>
              </p:cNvPr>
              <p:cNvSpPr txBox="1">
                <a:spLocks noRot="1" noChangeAspect="1" noMove="1" noResize="1" noEditPoints="1" noAdjustHandles="1" noChangeArrowheads="1" noChangeShapeType="1" noTextEdit="1"/>
              </p:cNvSpPr>
              <p:nvPr/>
            </p:nvSpPr>
            <p:spPr>
              <a:xfrm>
                <a:off x="4305217" y="2245184"/>
                <a:ext cx="4182546" cy="335413"/>
              </a:xfrm>
              <a:prstGeom prst="rect">
                <a:avLst/>
              </a:prstGeom>
              <a:blipFill>
                <a:blip r:embed="rId5"/>
                <a:stretch>
                  <a:fillRect l="-1208" r="-302" b="-25000"/>
                </a:stretch>
              </a:blipFill>
              <a:ln>
                <a:solidFill>
                  <a:schemeClr val="accent1">
                    <a:lumMod val="40000"/>
                    <a:lumOff val="60000"/>
                  </a:schemeClr>
                </a:solid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D71FFED2-843A-C323-0D86-184FAC095A8F}"/>
              </a:ext>
            </a:extLst>
          </p:cNvPr>
          <p:cNvSpPr txBox="1"/>
          <p:nvPr/>
        </p:nvSpPr>
        <p:spPr>
          <a:xfrm>
            <a:off x="5356298" y="2723181"/>
            <a:ext cx="1261242" cy="307777"/>
          </a:xfrm>
          <a:prstGeom prst="rect">
            <a:avLst/>
          </a:prstGeom>
          <a:noFill/>
        </p:spPr>
        <p:txBody>
          <a:bodyPr wrap="square" rtlCol="0">
            <a:spAutoFit/>
          </a:bodyPr>
          <a:lstStyle/>
          <a:p>
            <a:r>
              <a:rPr lang="en-GB" sz="1400" dirty="0">
                <a:latin typeface="Helvetica" pitchFamily="2" charset="0"/>
              </a:rPr>
              <a:t>non-spatial</a:t>
            </a:r>
          </a:p>
        </p:txBody>
      </p:sp>
      <p:sp>
        <p:nvSpPr>
          <p:cNvPr id="9" name="TextBox 8">
            <a:extLst>
              <a:ext uri="{FF2B5EF4-FFF2-40B4-BE49-F238E27FC236}">
                <a16:creationId xmlns:a16="http://schemas.microsoft.com/office/drawing/2014/main" id="{DBFD40B2-1072-7B16-9E5C-C04F3F12B088}"/>
              </a:ext>
            </a:extLst>
          </p:cNvPr>
          <p:cNvSpPr txBox="1"/>
          <p:nvPr/>
        </p:nvSpPr>
        <p:spPr>
          <a:xfrm>
            <a:off x="6306935" y="2680604"/>
            <a:ext cx="300082" cy="369332"/>
          </a:xfrm>
          <a:prstGeom prst="rect">
            <a:avLst/>
          </a:prstGeom>
          <a:noFill/>
        </p:spPr>
        <p:txBody>
          <a:bodyPr wrap="none" rtlCol="0">
            <a:spAutoFit/>
          </a:bodyPr>
          <a:lstStyle/>
          <a:p>
            <a:r>
              <a:rPr lang="en-GB" dirty="0"/>
              <a:t>+</a:t>
            </a:r>
          </a:p>
        </p:txBody>
      </p:sp>
      <p:sp>
        <p:nvSpPr>
          <p:cNvPr id="10" name="TextBox 9">
            <a:extLst>
              <a:ext uri="{FF2B5EF4-FFF2-40B4-BE49-F238E27FC236}">
                <a16:creationId xmlns:a16="http://schemas.microsoft.com/office/drawing/2014/main" id="{3622C563-C43A-1AC6-E965-63B215D86121}"/>
              </a:ext>
            </a:extLst>
          </p:cNvPr>
          <p:cNvSpPr txBox="1"/>
          <p:nvPr/>
        </p:nvSpPr>
        <p:spPr>
          <a:xfrm>
            <a:off x="6639856" y="2711948"/>
            <a:ext cx="702436" cy="307777"/>
          </a:xfrm>
          <a:prstGeom prst="rect">
            <a:avLst/>
          </a:prstGeom>
          <a:noFill/>
        </p:spPr>
        <p:txBody>
          <a:bodyPr wrap="none" rtlCol="0">
            <a:spAutoFit/>
          </a:bodyPr>
          <a:lstStyle/>
          <a:p>
            <a:r>
              <a:rPr lang="en-GB" sz="1400" dirty="0">
                <a:latin typeface="Helvetica" pitchFamily="2" charset="0"/>
              </a:rPr>
              <a:t>spatial</a:t>
            </a:r>
          </a:p>
        </p:txBody>
      </p:sp>
      <p:sp>
        <p:nvSpPr>
          <p:cNvPr id="13" name="TextBox 12">
            <a:extLst>
              <a:ext uri="{FF2B5EF4-FFF2-40B4-BE49-F238E27FC236}">
                <a16:creationId xmlns:a16="http://schemas.microsoft.com/office/drawing/2014/main" id="{74454BF6-F95E-A861-0719-5924C9837BA3}"/>
              </a:ext>
            </a:extLst>
          </p:cNvPr>
          <p:cNvSpPr txBox="1"/>
          <p:nvPr/>
        </p:nvSpPr>
        <p:spPr>
          <a:xfrm>
            <a:off x="4292337" y="2711948"/>
            <a:ext cx="1164101" cy="307777"/>
          </a:xfrm>
          <a:prstGeom prst="rect">
            <a:avLst/>
          </a:prstGeom>
          <a:noFill/>
        </p:spPr>
        <p:txBody>
          <a:bodyPr wrap="none" rtlCol="0">
            <a:spAutoFit/>
          </a:bodyPr>
          <a:lstStyle/>
          <a:p>
            <a:r>
              <a:rPr lang="en-GB" sz="1400" dirty="0">
                <a:latin typeface="Helvetica" pitchFamily="2" charset="0"/>
              </a:rPr>
              <a:t>combined  =</a:t>
            </a:r>
          </a:p>
        </p:txBody>
      </p:sp>
      <p:cxnSp>
        <p:nvCxnSpPr>
          <p:cNvPr id="15" name="Straight Arrow Connector 14">
            <a:extLst>
              <a:ext uri="{FF2B5EF4-FFF2-40B4-BE49-F238E27FC236}">
                <a16:creationId xmlns:a16="http://schemas.microsoft.com/office/drawing/2014/main" id="{BDDFDCBB-22BC-2C6A-0EA5-8A32192815D5}"/>
              </a:ext>
            </a:extLst>
          </p:cNvPr>
          <p:cNvCxnSpPr/>
          <p:nvPr/>
        </p:nvCxnSpPr>
        <p:spPr>
          <a:xfrm flipV="1">
            <a:off x="4418644" y="2035571"/>
            <a:ext cx="0" cy="22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8064B7-11C1-C57D-606C-F911FDA3C8E9}"/>
              </a:ext>
            </a:extLst>
          </p:cNvPr>
          <p:cNvSpPr txBox="1"/>
          <p:nvPr/>
        </p:nvSpPr>
        <p:spPr>
          <a:xfrm>
            <a:off x="3656323" y="188261"/>
            <a:ext cx="4568879"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Longitudinal (spatiotemporal scenario)</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99A1F22-532A-84FC-70B0-A58D2A317F6C}"/>
                  </a:ext>
                </a:extLst>
              </p:cNvPr>
              <p:cNvSpPr txBox="1"/>
              <p:nvPr/>
            </p:nvSpPr>
            <p:spPr>
              <a:xfrm>
                <a:off x="8601191" y="1202124"/>
                <a:ext cx="3425516" cy="1586075"/>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at a given time.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r>
                          <a:rPr lang="en-GB" sz="1200" b="0" i="1" smtClean="0">
                            <a:latin typeface="Cambria Math" panose="02040503050406030204" pitchFamily="18" charset="0"/>
                          </a:rPr>
                          <m:t>,</m:t>
                        </m:r>
                        <m:r>
                          <a:rPr lang="en-GB" sz="1200" b="0" i="1" smtClean="0">
                            <a:latin typeface="Cambria Math" panose="02040503050406030204" pitchFamily="18" charset="0"/>
                          </a:rPr>
                          <m:t>𝑡</m:t>
                        </m:r>
                      </m:sub>
                    </m:sSub>
                  </m:oMath>
                </a14:m>
                <a:r>
                  <a:rPr lang="en-GB" sz="1200" dirty="0">
                    <a:latin typeface="Helvetica Neue Light" panose="02000403000000020004" pitchFamily="2" charset="0"/>
                    <a:ea typeface="Helvetica Neue Light" panose="02000403000000020004" pitchFamily="2" charset="0"/>
                  </a:rPr>
                  <a:t> you are also adjusting for the effects of each variables</a:t>
                </a:r>
              </a:p>
            </p:txBody>
          </p:sp>
        </mc:Choice>
        <mc:Fallback>
          <p:sp>
            <p:nvSpPr>
              <p:cNvPr id="21" name="TextBox 20">
                <a:extLst>
                  <a:ext uri="{FF2B5EF4-FFF2-40B4-BE49-F238E27FC236}">
                    <a16:creationId xmlns:a16="http://schemas.microsoft.com/office/drawing/2014/main" id="{A99A1F22-532A-84FC-70B0-A58D2A317F6C}"/>
                  </a:ext>
                </a:extLst>
              </p:cNvPr>
              <p:cNvSpPr txBox="1">
                <a:spLocks noRot="1" noChangeAspect="1" noMove="1" noResize="1" noEditPoints="1" noAdjustHandles="1" noChangeArrowheads="1" noChangeShapeType="1" noTextEdit="1"/>
              </p:cNvSpPr>
              <p:nvPr/>
            </p:nvSpPr>
            <p:spPr>
              <a:xfrm>
                <a:off x="8601191" y="1202124"/>
                <a:ext cx="3425516" cy="1586075"/>
              </a:xfrm>
              <a:prstGeom prst="rect">
                <a:avLst/>
              </a:prstGeom>
              <a:blipFill>
                <a:blip r:embed="rId6"/>
                <a:stretch>
                  <a:fillRect b="-3968"/>
                </a:stretch>
              </a:blipFill>
              <a:ln>
                <a:solidFill>
                  <a:schemeClr val="accent1">
                    <a:lumMod val="40000"/>
                    <a:lumOff val="60000"/>
                  </a:schemeClr>
                </a:solid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9FCA4D1F-76D3-47CB-5103-79D3095473D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C81E0F85-8399-7E03-8D22-51994B602E74}"/>
              </a:ext>
            </a:extLst>
          </p:cNvPr>
          <p:cNvSpPr txBox="1"/>
          <p:nvPr/>
        </p:nvSpPr>
        <p:spPr>
          <a:xfrm>
            <a:off x="7378766" y="2680604"/>
            <a:ext cx="300082" cy="369332"/>
          </a:xfrm>
          <a:prstGeom prst="rect">
            <a:avLst/>
          </a:prstGeom>
          <a:noFill/>
        </p:spPr>
        <p:txBody>
          <a:bodyPr wrap="none" rtlCol="0">
            <a:spAutoFit/>
          </a:bodyPr>
          <a:lstStyle/>
          <a:p>
            <a:r>
              <a:rPr lang="en-GB" dirty="0"/>
              <a:t>+</a:t>
            </a:r>
          </a:p>
        </p:txBody>
      </p:sp>
      <p:sp>
        <p:nvSpPr>
          <p:cNvPr id="11" name="TextBox 10">
            <a:extLst>
              <a:ext uri="{FF2B5EF4-FFF2-40B4-BE49-F238E27FC236}">
                <a16:creationId xmlns:a16="http://schemas.microsoft.com/office/drawing/2014/main" id="{2C447515-B8E5-B742-F108-6954316473D1}"/>
              </a:ext>
            </a:extLst>
          </p:cNvPr>
          <p:cNvSpPr txBox="1"/>
          <p:nvPr/>
        </p:nvSpPr>
        <p:spPr>
          <a:xfrm>
            <a:off x="7693581" y="2703070"/>
            <a:ext cx="1261242" cy="307777"/>
          </a:xfrm>
          <a:prstGeom prst="rect">
            <a:avLst/>
          </a:prstGeom>
          <a:noFill/>
        </p:spPr>
        <p:txBody>
          <a:bodyPr wrap="square" rtlCol="0">
            <a:spAutoFit/>
          </a:bodyPr>
          <a:lstStyle/>
          <a:p>
            <a:r>
              <a:rPr lang="en-GB" sz="1400" dirty="0">
                <a:latin typeface="Helvetica" pitchFamily="2" charset="0"/>
              </a:rPr>
              <a:t>temporal</a:t>
            </a:r>
          </a:p>
        </p:txBody>
      </p:sp>
    </p:spTree>
    <p:extLst>
      <p:ext uri="{BB962C8B-B14F-4D97-AF65-F5344CB8AC3E}">
        <p14:creationId xmlns:p14="http://schemas.microsoft.com/office/powerpoint/2010/main" val="3166894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5DA381A-B2D0-4BA9-0A36-634FD91F49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FBD8731-0544-79F5-FD79-E2EF411E222F}"/>
              </a:ext>
            </a:extLst>
          </p:cNvPr>
          <p:cNvPicPr>
            <a:picLocks noChangeAspect="1"/>
          </p:cNvPicPr>
          <p:nvPr/>
        </p:nvPicPr>
        <p:blipFill>
          <a:blip r:embed="rId2"/>
          <a:stretch>
            <a:fillRect/>
          </a:stretch>
        </p:blipFill>
        <p:spPr>
          <a:xfrm>
            <a:off x="269999" y="964993"/>
            <a:ext cx="5997190" cy="4700752"/>
          </a:xfrm>
          <a:prstGeom prst="rect">
            <a:avLst/>
          </a:prstGeom>
        </p:spPr>
      </p:pic>
      <p:sp>
        <p:nvSpPr>
          <p:cNvPr id="6" name="TextBox 5">
            <a:extLst>
              <a:ext uri="{FF2B5EF4-FFF2-40B4-BE49-F238E27FC236}">
                <a16:creationId xmlns:a16="http://schemas.microsoft.com/office/drawing/2014/main" id="{EC5069D8-757F-4539-0544-28A6735C8FC0}"/>
              </a:ext>
            </a:extLst>
          </p:cNvPr>
          <p:cNvSpPr txBox="1"/>
          <p:nvPr/>
        </p:nvSpPr>
        <p:spPr>
          <a:xfrm>
            <a:off x="156084" y="113359"/>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socioeconomic deprivation factors and risk of fire-related casualties in England (2010-19). </a:t>
            </a:r>
          </a:p>
        </p:txBody>
      </p:sp>
      <p:sp>
        <p:nvSpPr>
          <p:cNvPr id="9" name="TextBox 8">
            <a:extLst>
              <a:ext uri="{FF2B5EF4-FFF2-40B4-BE49-F238E27FC236}">
                <a16:creationId xmlns:a16="http://schemas.microsoft.com/office/drawing/2014/main" id="{075F9DF9-6CE9-BFAD-C1BC-338731037038}"/>
              </a:ext>
            </a:extLst>
          </p:cNvPr>
          <p:cNvSpPr txBox="1"/>
          <p:nvPr/>
        </p:nvSpPr>
        <p:spPr>
          <a:xfrm>
            <a:off x="27560" y="5871048"/>
            <a:ext cx="5318163"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Source: Li et al, (2022), Ecological study exploring the geospatial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associations between socioeconomic deprivation and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fire-related dwelling casualties in England (2010-2019),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DOI: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https://doi.org/10.1016/j.apgeog.2022.102718</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0" name="TextBox 9">
            <a:extLst>
              <a:ext uri="{FF2B5EF4-FFF2-40B4-BE49-F238E27FC236}">
                <a16:creationId xmlns:a16="http://schemas.microsoft.com/office/drawing/2014/main" id="{A0BB5493-9C86-3771-FB57-AB31751F00F4}"/>
              </a:ext>
            </a:extLst>
          </p:cNvPr>
          <p:cNvSpPr txBox="1"/>
          <p:nvPr/>
        </p:nvSpPr>
        <p:spPr>
          <a:xfrm>
            <a:off x="6484882" y="714619"/>
            <a:ext cx="5517517" cy="5601533"/>
          </a:xfrm>
          <a:prstGeom prst="rect">
            <a:avLst/>
          </a:prstGeom>
          <a:solidFill>
            <a:schemeClr val="accent1">
              <a:lumMod val="40000"/>
              <a:lumOff val="60000"/>
            </a:schemeClr>
          </a:solidFill>
        </p:spPr>
        <p:txBody>
          <a:bodyPr wrap="square" rtlCol="0">
            <a:spAutoFit/>
          </a:bodyPr>
          <a:lstStyle/>
          <a:p>
            <a:r>
              <a:rPr lang="en-GB" sz="1400" b="1" dirty="0">
                <a:latin typeface="Helvetica" pitchFamily="2" charset="0"/>
              </a:rPr>
              <a:t>Interpretation:</a:t>
            </a:r>
          </a:p>
          <a:p>
            <a:endParaRPr lang="en-GB" sz="1400" b="1" dirty="0">
              <a:latin typeface="Helvetica" pitchFamily="2" charset="0"/>
            </a:endParaRPr>
          </a:p>
          <a:p>
            <a:pPr marL="171450" indent="-171450">
              <a:buFont typeface="Arial" panose="020B0604020202020204" pitchFamily="34" charset="0"/>
              <a:buChar char="•"/>
            </a:pPr>
            <a:r>
              <a:rPr lang="en-GB" sz="1400" b="1" dirty="0">
                <a:latin typeface="Helvetica" pitchFamily="2" charset="0"/>
              </a:rPr>
              <a:t>Living environment</a:t>
            </a:r>
            <a:r>
              <a:rPr lang="en-GB" sz="1400" dirty="0">
                <a:latin typeface="Helvetica" pitchFamily="2" charset="0"/>
              </a:rPr>
              <a:t>: In the context of this socioeconomic deprivation domain – </a:t>
            </a:r>
            <a:r>
              <a:rPr lang="en-GB" sz="1400" b="1" dirty="0">
                <a:solidFill>
                  <a:srgbClr val="FF0000"/>
                </a:solidFill>
                <a:latin typeface="Helvetica" pitchFamily="2" charset="0"/>
              </a:rPr>
              <a:t>increased levels significantly increases the risk of fire-related casualties by 24.1% (1.241 times higher).</a:t>
            </a:r>
          </a:p>
          <a:p>
            <a:endParaRPr lang="en-GB" sz="1400" b="1" dirty="0">
              <a:solidFill>
                <a:srgbClr val="FF0000"/>
              </a:solidFill>
              <a:latin typeface="Helvetica" pitchFamily="2" charset="0"/>
              <a:sym typeface="Wingdings" pitchFamily="2" charset="2"/>
            </a:endParaRPr>
          </a:p>
          <a:p>
            <a:pPr marL="171450" indent="-171450">
              <a:buFont typeface="Arial" panose="020B0604020202020204" pitchFamily="34" charset="0"/>
              <a:buChar char="•"/>
            </a:pPr>
            <a:r>
              <a:rPr lang="en-GB" sz="1400" b="1" dirty="0">
                <a:latin typeface="Helvetica" pitchFamily="2" charset="0"/>
                <a:sym typeface="Wingdings" pitchFamily="2" charset="2"/>
              </a:rPr>
              <a:t>Barriers to housing and public service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13.7% (1.137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Education, Skills &amp; Training</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18.1% (1.181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Crime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marginally increases the risk of fire-related casualties by 1.0% (1.01 times higher). </a:t>
            </a:r>
            <a:r>
              <a:rPr lang="en-GB" sz="1400" dirty="0">
                <a:latin typeface="Helvetica" pitchFamily="2" charset="0"/>
              </a:rPr>
              <a:t>While this is statistically significant, the significance can be seen as something that is marginal.</a:t>
            </a:r>
            <a:endParaRPr lang="en-GB" sz="1400" dirty="0">
              <a:latin typeface="Helvetica" pitchFamily="2" charset="0"/>
              <a:sym typeface="Wingdings" pitchFamily="2" charset="2"/>
            </a:endParaRPr>
          </a:p>
          <a:p>
            <a:endParaRPr lang="en-GB" sz="1400" dirty="0">
              <a:latin typeface="Helvetica" pitchFamily="2" charset="0"/>
            </a:endParaRPr>
          </a:p>
          <a:p>
            <a:r>
              <a:rPr lang="en-GB" sz="1200" dirty="0">
                <a:latin typeface="Helvetica" pitchFamily="2" charset="0"/>
              </a:rPr>
              <a:t>NOTE: The random effects are reported in this instance to show the variation in risk. Most of it is captured in the time component (0.936 = 93.6%) meaning that there is a very strong temporal autocorrelation in the data.</a:t>
            </a:r>
          </a:p>
        </p:txBody>
      </p:sp>
    </p:spTree>
    <p:extLst>
      <p:ext uri="{BB962C8B-B14F-4D97-AF65-F5344CB8AC3E}">
        <p14:creationId xmlns:p14="http://schemas.microsoft.com/office/powerpoint/2010/main" val="319043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3055815"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4435344" y="3371934"/>
            <a:ext cx="3766741"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a:t>
            </a:r>
          </a:p>
        </p:txBody>
      </p:sp>
      <p:sp>
        <p:nvSpPr>
          <p:cNvPr id="6" name="TextBox 5">
            <a:extLst>
              <a:ext uri="{FF2B5EF4-FFF2-40B4-BE49-F238E27FC236}">
                <a16:creationId xmlns:a16="http://schemas.microsoft.com/office/drawing/2014/main" id="{071D8A88-7CFA-FA70-2E88-B19664A3CBB0}"/>
              </a:ext>
            </a:extLst>
          </p:cNvPr>
          <p:cNvSpPr txBox="1"/>
          <p:nvPr/>
        </p:nvSpPr>
        <p:spPr>
          <a:xfrm>
            <a:off x="453448" y="2973117"/>
            <a:ext cx="3508952" cy="1477328"/>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7</a:t>
            </a:r>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4323951" y="2951944"/>
            <a:ext cx="4083447" cy="1477328"/>
          </a:xfrm>
          <a:prstGeom prst="rect">
            <a:avLst/>
          </a:prstGeom>
          <a:noFill/>
          <a:ln w="28575">
            <a:solidFill>
              <a:schemeClr val="bg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8</a:t>
            </a:r>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A38D64BF-9418-5ADC-F6C4-3D7C14B210EF}"/>
              </a:ext>
            </a:extLst>
          </p:cNvPr>
          <p:cNvSpPr txBox="1"/>
          <p:nvPr/>
        </p:nvSpPr>
        <p:spPr>
          <a:xfrm>
            <a:off x="8724105" y="3371934"/>
            <a:ext cx="3321312"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Risk </a:t>
            </a:r>
          </a:p>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10" name="TextBox 9">
            <a:extLst>
              <a:ext uri="{FF2B5EF4-FFF2-40B4-BE49-F238E27FC236}">
                <a16:creationId xmlns:a16="http://schemas.microsoft.com/office/drawing/2014/main" id="{B4D0C5DD-CB9A-7E82-F65A-3AB9E8D22220}"/>
              </a:ext>
            </a:extLst>
          </p:cNvPr>
          <p:cNvSpPr txBox="1"/>
          <p:nvPr/>
        </p:nvSpPr>
        <p:spPr>
          <a:xfrm>
            <a:off x="8579430" y="2951943"/>
            <a:ext cx="3577402" cy="1477328"/>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p:txBody>
      </p:sp>
      <p:sp>
        <p:nvSpPr>
          <p:cNvPr id="12" name="TextBox 11">
            <a:extLst>
              <a:ext uri="{FF2B5EF4-FFF2-40B4-BE49-F238E27FC236}">
                <a16:creationId xmlns:a16="http://schemas.microsoft.com/office/drawing/2014/main" id="{806FAD54-CA6F-3F78-921C-E182231354E3}"/>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6B019E52-C609-5A55-EA2D-F256DA075B6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1145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england with different colored areas&#10;&#10;Description automatically generated">
            <a:extLst>
              <a:ext uri="{FF2B5EF4-FFF2-40B4-BE49-F238E27FC236}">
                <a16:creationId xmlns:a16="http://schemas.microsoft.com/office/drawing/2014/main" id="{9AC745BF-3A90-6DAB-BDC6-8706E1F317AD}"/>
              </a:ext>
            </a:extLst>
          </p:cNvPr>
          <p:cNvPicPr>
            <a:picLocks noChangeAspect="1"/>
          </p:cNvPicPr>
          <p:nvPr/>
        </p:nvPicPr>
        <p:blipFill>
          <a:blip r:embed="rId2"/>
          <a:stretch>
            <a:fillRect/>
          </a:stretch>
        </p:blipFill>
        <p:spPr>
          <a:xfrm>
            <a:off x="571567" y="740039"/>
            <a:ext cx="4849037" cy="3385290"/>
          </a:xfrm>
          <a:prstGeom prst="rect">
            <a:avLst/>
          </a:prstGeom>
        </p:spPr>
      </p:pic>
      <p:pic>
        <p:nvPicPr>
          <p:cNvPr id="6" name="Picture 5" descr="A map of england with different colored areas&#10;&#10;Description automatically generated">
            <a:extLst>
              <a:ext uri="{FF2B5EF4-FFF2-40B4-BE49-F238E27FC236}">
                <a16:creationId xmlns:a16="http://schemas.microsoft.com/office/drawing/2014/main" id="{98836843-C536-FC8E-9B78-11DCC669DD9F}"/>
              </a:ext>
            </a:extLst>
          </p:cNvPr>
          <p:cNvPicPr>
            <a:picLocks noChangeAspect="1"/>
          </p:cNvPicPr>
          <p:nvPr/>
        </p:nvPicPr>
        <p:blipFill>
          <a:blip r:embed="rId3"/>
          <a:stretch>
            <a:fillRect/>
          </a:stretch>
        </p:blipFill>
        <p:spPr>
          <a:xfrm>
            <a:off x="874939" y="954890"/>
            <a:ext cx="4827577" cy="338529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C89F46-1831-A33B-A090-73FABD2D446A}"/>
                  </a:ext>
                </a:extLst>
              </p:cNvPr>
              <p:cNvSpPr txBox="1"/>
              <p:nvPr/>
            </p:nvSpPr>
            <p:spPr>
              <a:xfrm rot="21227519">
                <a:off x="984166" y="931121"/>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2" name="TextBox 1">
                <a:extLst>
                  <a:ext uri="{FF2B5EF4-FFF2-40B4-BE49-F238E27FC236}">
                    <a16:creationId xmlns:a16="http://schemas.microsoft.com/office/drawing/2014/main" id="{20C89F46-1831-A33B-A090-73FABD2D446A}"/>
                  </a:ext>
                </a:extLst>
              </p:cNvPr>
              <p:cNvSpPr txBox="1">
                <a:spLocks noRot="1" noChangeAspect="1" noMove="1" noResize="1" noEditPoints="1" noAdjustHandles="1" noChangeArrowheads="1" noChangeShapeType="1" noTextEdit="1"/>
              </p:cNvSpPr>
              <p:nvPr/>
            </p:nvSpPr>
            <p:spPr>
              <a:xfrm rot="21227519">
                <a:off x="984166" y="931121"/>
                <a:ext cx="578284" cy="64633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AAA2A3-250C-CD15-975C-24B8B04F7BE2}"/>
                  </a:ext>
                </a:extLst>
              </p:cNvPr>
              <p:cNvSpPr txBox="1"/>
              <p:nvPr/>
            </p:nvSpPr>
            <p:spPr>
              <a:xfrm rot="21227519">
                <a:off x="5434834" y="849007"/>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7" name="TextBox 6">
                <a:extLst>
                  <a:ext uri="{FF2B5EF4-FFF2-40B4-BE49-F238E27FC236}">
                    <a16:creationId xmlns:a16="http://schemas.microsoft.com/office/drawing/2014/main" id="{5AAAA2A3-250C-CD15-975C-24B8B04F7BE2}"/>
                  </a:ext>
                </a:extLst>
              </p:cNvPr>
              <p:cNvSpPr txBox="1">
                <a:spLocks noRot="1" noChangeAspect="1" noMove="1" noResize="1" noEditPoints="1" noAdjustHandles="1" noChangeArrowheads="1" noChangeShapeType="1" noTextEdit="1"/>
              </p:cNvSpPr>
              <p:nvPr/>
            </p:nvSpPr>
            <p:spPr>
              <a:xfrm rot="21227519">
                <a:off x="5434834" y="849007"/>
                <a:ext cx="578284" cy="64633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0FE715-3275-ED4F-63B7-198AC2023012}"/>
                  </a:ext>
                </a:extLst>
              </p:cNvPr>
              <p:cNvSpPr txBox="1"/>
              <p:nvPr/>
            </p:nvSpPr>
            <p:spPr>
              <a:xfrm rot="21227519">
                <a:off x="867709" y="4017014"/>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8" name="TextBox 7">
                <a:extLst>
                  <a:ext uri="{FF2B5EF4-FFF2-40B4-BE49-F238E27FC236}">
                    <a16:creationId xmlns:a16="http://schemas.microsoft.com/office/drawing/2014/main" id="{300FE715-3275-ED4F-63B7-198AC2023012}"/>
                  </a:ext>
                </a:extLst>
              </p:cNvPr>
              <p:cNvSpPr txBox="1">
                <a:spLocks noRot="1" noChangeAspect="1" noMove="1" noResize="1" noEditPoints="1" noAdjustHandles="1" noChangeArrowheads="1" noChangeShapeType="1" noTextEdit="1"/>
              </p:cNvSpPr>
              <p:nvPr/>
            </p:nvSpPr>
            <p:spPr>
              <a:xfrm rot="21227519">
                <a:off x="867709" y="4017014"/>
                <a:ext cx="578284" cy="646331"/>
              </a:xfrm>
              <a:prstGeom prst="rect">
                <a:avLst/>
              </a:prstGeom>
              <a:blipFill>
                <a:blip r:embed="rId6"/>
                <a:stretch>
                  <a:fillRect/>
                </a:stretch>
              </a:blipFill>
            </p:spPr>
            <p:txBody>
              <a:bodyPr/>
              <a:lstStyle/>
              <a:p>
                <a:r>
                  <a:rPr lang="en-GB">
                    <a:noFill/>
                  </a:rPr>
                  <a:t> </a:t>
                </a:r>
              </a:p>
            </p:txBody>
          </p:sp>
        </mc:Fallback>
      </mc:AlternateContent>
      <p:pic>
        <p:nvPicPr>
          <p:cNvPr id="10" name="Picture 9" descr="A map of england with different colored states&#10;&#10;Description automatically generated">
            <a:extLst>
              <a:ext uri="{FF2B5EF4-FFF2-40B4-BE49-F238E27FC236}">
                <a16:creationId xmlns:a16="http://schemas.microsoft.com/office/drawing/2014/main" id="{BEB5E514-824F-E391-5447-489F5A5C0650}"/>
              </a:ext>
            </a:extLst>
          </p:cNvPr>
          <p:cNvPicPr>
            <a:picLocks noChangeAspect="1"/>
          </p:cNvPicPr>
          <p:nvPr/>
        </p:nvPicPr>
        <p:blipFill>
          <a:blip r:embed="rId7"/>
          <a:stretch>
            <a:fillRect/>
          </a:stretch>
        </p:blipFill>
        <p:spPr>
          <a:xfrm>
            <a:off x="1451333" y="1389454"/>
            <a:ext cx="4554555" cy="3165577"/>
          </a:xfrm>
          <a:prstGeom prst="rect">
            <a:avLst/>
          </a:prstGeom>
        </p:spPr>
      </p:pic>
      <p:pic>
        <p:nvPicPr>
          <p:cNvPr id="12" name="Picture 11" descr="A blue and pink rectangular pattern with white text&#10;&#10;Description automatically generated">
            <a:extLst>
              <a:ext uri="{FF2B5EF4-FFF2-40B4-BE49-F238E27FC236}">
                <a16:creationId xmlns:a16="http://schemas.microsoft.com/office/drawing/2014/main" id="{058AA1AF-F9B2-8EC1-B23E-378F008A22E9}"/>
              </a:ext>
            </a:extLst>
          </p:cNvPr>
          <p:cNvPicPr>
            <a:picLocks noChangeAspect="1"/>
          </p:cNvPicPr>
          <p:nvPr/>
        </p:nvPicPr>
        <p:blipFill>
          <a:blip r:embed="rId8"/>
          <a:stretch>
            <a:fillRect/>
          </a:stretch>
        </p:blipFill>
        <p:spPr>
          <a:xfrm>
            <a:off x="6956611" y="329792"/>
            <a:ext cx="4711165" cy="6198415"/>
          </a:xfrm>
          <a:prstGeom prst="rect">
            <a:avLst/>
          </a:prstGeom>
          <a:ln>
            <a:solidFill>
              <a:schemeClr val="tx1"/>
            </a:solidFill>
          </a:ln>
        </p:spPr>
      </p:pic>
      <p:sp>
        <p:nvSpPr>
          <p:cNvPr id="13" name="TextBox 12">
            <a:extLst>
              <a:ext uri="{FF2B5EF4-FFF2-40B4-BE49-F238E27FC236}">
                <a16:creationId xmlns:a16="http://schemas.microsoft.com/office/drawing/2014/main" id="{6EA17B7D-93D2-C688-0AC3-FEF8541D4A6B}"/>
              </a:ext>
            </a:extLst>
          </p:cNvPr>
          <p:cNvSpPr txBox="1"/>
          <p:nvPr/>
        </p:nvSpPr>
        <p:spPr>
          <a:xfrm>
            <a:off x="310102" y="5139189"/>
            <a:ext cx="5833181" cy="830997"/>
          </a:xfrm>
          <a:prstGeom prst="rect">
            <a:avLst/>
          </a:prstGeom>
          <a:solidFill>
            <a:schemeClr val="accent1"/>
          </a:solidFill>
          <a:ln>
            <a:solidFill>
              <a:schemeClr val="accent1"/>
            </a:solidFill>
          </a:ln>
        </p:spPr>
        <p:txBody>
          <a:bodyPr wrap="square" rtlCol="0">
            <a:spAutoFit/>
          </a:bodyPr>
          <a:lstStyle/>
          <a:p>
            <a:r>
              <a:rPr lang="en-GB" sz="1200" b="1" dirty="0">
                <a:latin typeface="Arial" panose="020B0604020202020204" pitchFamily="34" charset="0"/>
                <a:cs typeface="Arial" panose="020B0604020202020204" pitchFamily="34" charset="0"/>
              </a:rPr>
              <a:t>Interpretation: On a year-on-year basis, the increased risks are significantly sustained throughout the 10-year period for Humberside, Lancaster, Greater Manchester, Merseyside, Tyne and Wear, West Midlands, West Yorkshire, and Devon &amp; Somerset.</a:t>
            </a:r>
          </a:p>
        </p:txBody>
      </p:sp>
      <p:sp>
        <p:nvSpPr>
          <p:cNvPr id="14" name="TextBox 13">
            <a:extLst>
              <a:ext uri="{FF2B5EF4-FFF2-40B4-BE49-F238E27FC236}">
                <a16:creationId xmlns:a16="http://schemas.microsoft.com/office/drawing/2014/main" id="{75AF8881-F0C8-6BBC-2086-F3417BA16B8F}"/>
              </a:ext>
            </a:extLst>
          </p:cNvPr>
          <p:cNvSpPr txBox="1"/>
          <p:nvPr/>
        </p:nvSpPr>
        <p:spPr>
          <a:xfrm>
            <a:off x="6173301" y="2740048"/>
            <a:ext cx="723275" cy="523220"/>
          </a:xfrm>
          <a:prstGeom prst="rect">
            <a:avLst/>
          </a:prstGeom>
          <a:noFill/>
        </p:spPr>
        <p:txBody>
          <a:bodyPr wrap="none" rtlCol="0">
            <a:spAutoFit/>
          </a:bodyPr>
          <a:lstStyle/>
          <a:p>
            <a:r>
              <a:rPr lang="en-GB" sz="2800" b="1" dirty="0"/>
              <a:t>&gt;&gt;&gt;</a:t>
            </a:r>
          </a:p>
        </p:txBody>
      </p:sp>
      <p:sp>
        <p:nvSpPr>
          <p:cNvPr id="15" name="Slide Number Placeholder 3">
            <a:extLst>
              <a:ext uri="{FF2B5EF4-FFF2-40B4-BE49-F238E27FC236}">
                <a16:creationId xmlns:a16="http://schemas.microsoft.com/office/drawing/2014/main" id="{79EA83B9-F770-B6F0-50B5-DE2FF59EE5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E8767B8D-45F9-9C3A-75AB-C7B8FEF52057}"/>
              </a:ext>
            </a:extLst>
          </p:cNvPr>
          <p:cNvSpPr txBox="1"/>
          <p:nvPr/>
        </p:nvSpPr>
        <p:spPr>
          <a:xfrm>
            <a:off x="310102" y="346389"/>
            <a:ext cx="5833181" cy="4631091"/>
          </a:xfrm>
          <a:prstGeom prst="rect">
            <a:avLst/>
          </a:prstGeom>
          <a:noFill/>
          <a:ln>
            <a:solidFill>
              <a:schemeClr val="tx1"/>
            </a:solidFill>
          </a:ln>
        </p:spPr>
        <p:txBody>
          <a:bodyPr wrap="square" rtlCol="0">
            <a:spAutoFit/>
          </a:bodyPr>
          <a:lstStyle/>
          <a:p>
            <a:endParaRPr lang="en-GB" dirty="0"/>
          </a:p>
        </p:txBody>
      </p:sp>
      <p:sp>
        <p:nvSpPr>
          <p:cNvPr id="17" name="TextBox 16">
            <a:extLst>
              <a:ext uri="{FF2B5EF4-FFF2-40B4-BE49-F238E27FC236}">
                <a16:creationId xmlns:a16="http://schemas.microsoft.com/office/drawing/2014/main" id="{B85377A4-7AA6-38EC-C8E5-BC8AF2355135}"/>
              </a:ext>
            </a:extLst>
          </p:cNvPr>
          <p:cNvSpPr txBox="1"/>
          <p:nvPr/>
        </p:nvSpPr>
        <p:spPr>
          <a:xfrm>
            <a:off x="0" y="6445791"/>
            <a:ext cx="6793654"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Source</a:t>
            </a:r>
            <a:r>
              <a:rPr lang="en-GB" sz="1000" dirty="0">
                <a:latin typeface="Helvetica Neue" panose="02000503000000020004" pitchFamily="2" charset="0"/>
                <a:ea typeface="Helvetica Neue" panose="02000503000000020004" pitchFamily="2" charset="0"/>
                <a:cs typeface="Helvetica Neue" panose="02000503000000020004" pitchFamily="2" charset="0"/>
              </a:rPr>
              <a:t>: Li et al, (2022), Ecological study exploring the geospatial associations between socioeconomic deprivation and  fire-related dwelling casualties in England (2010-2019). DOI: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9"/>
              </a:rPr>
              <a:t>https://doi.org/10.1016/j.apgeog.2022.102718</a:t>
            </a:r>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8" name="TextBox 17">
            <a:extLst>
              <a:ext uri="{FF2B5EF4-FFF2-40B4-BE49-F238E27FC236}">
                <a16:creationId xmlns:a16="http://schemas.microsoft.com/office/drawing/2014/main" id="{9FD27AA8-A746-0A38-68AF-EA1E16FBF430}"/>
              </a:ext>
            </a:extLst>
          </p:cNvPr>
          <p:cNvSpPr txBox="1"/>
          <p:nvPr/>
        </p:nvSpPr>
        <p:spPr>
          <a:xfrm>
            <a:off x="173896" y="7835"/>
            <a:ext cx="616962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Spatial and temporal variation in risk of fire-related casualties</a:t>
            </a:r>
          </a:p>
        </p:txBody>
      </p:sp>
      <p:sp>
        <p:nvSpPr>
          <p:cNvPr id="19" name="TextBox 18">
            <a:extLst>
              <a:ext uri="{FF2B5EF4-FFF2-40B4-BE49-F238E27FC236}">
                <a16:creationId xmlns:a16="http://schemas.microsoft.com/office/drawing/2014/main" id="{92268102-220A-B289-1BDD-A23343D4B4DE}"/>
              </a:ext>
            </a:extLst>
          </p:cNvPr>
          <p:cNvSpPr txBox="1"/>
          <p:nvPr/>
        </p:nvSpPr>
        <p:spPr>
          <a:xfrm>
            <a:off x="6872586" y="-24048"/>
            <a:ext cx="514551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Translate maps to show significant risk trajectories</a:t>
            </a:r>
          </a:p>
        </p:txBody>
      </p:sp>
    </p:spTree>
    <p:extLst>
      <p:ext uri="{BB962C8B-B14F-4D97-AF65-F5344CB8AC3E}">
        <p14:creationId xmlns:p14="http://schemas.microsoft.com/office/powerpoint/2010/main" val="3280563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A344-DE00-3023-F746-31DC1D6DBC2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76140D6-DB9F-23D3-0E13-51650BEB018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C7ADC94-6148-825E-4A41-9CB8CEE46C2D}"/>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are spatial risk models</a:t>
            </a:r>
          </a:p>
        </p:txBody>
      </p:sp>
      <p:sp>
        <p:nvSpPr>
          <p:cNvPr id="3" name="Slide Number Placeholder 3">
            <a:extLst>
              <a:ext uri="{FF2B5EF4-FFF2-40B4-BE49-F238E27FC236}">
                <a16:creationId xmlns:a16="http://schemas.microsoft.com/office/drawing/2014/main" id="{D245E179-3DAF-1AD4-7DCB-CCFC0D4FEA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9917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40EC25-1027-811A-A719-DD214502358B}"/>
              </a:ext>
            </a:extLst>
          </p:cNvPr>
          <p:cNvSpPr txBox="1"/>
          <p:nvPr/>
        </p:nvSpPr>
        <p:spPr>
          <a:xfrm>
            <a:off x="234462" y="328246"/>
            <a:ext cx="1426994"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Definition:</a:t>
            </a:r>
          </a:p>
        </p:txBody>
      </p:sp>
      <p:sp>
        <p:nvSpPr>
          <p:cNvPr id="3" name="TextBox 2">
            <a:extLst>
              <a:ext uri="{FF2B5EF4-FFF2-40B4-BE49-F238E27FC236}">
                <a16:creationId xmlns:a16="http://schemas.microsoft.com/office/drawing/2014/main" id="{F95C7BD4-8EB5-44BB-3BBF-03365C88FDC5}"/>
              </a:ext>
            </a:extLst>
          </p:cNvPr>
          <p:cNvSpPr txBox="1"/>
          <p:nvPr/>
        </p:nvSpPr>
        <p:spPr>
          <a:xfrm>
            <a:off x="211015" y="984737"/>
            <a:ext cx="11242432" cy="1015663"/>
          </a:xfrm>
          <a:prstGeom prst="rect">
            <a:avLst/>
          </a:prstGeom>
          <a:solidFill>
            <a:schemeClr val="accent1">
              <a:lumMod val="20000"/>
              <a:lumOff val="8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Spatial Risk Model </a:t>
            </a:r>
            <a:r>
              <a:rPr lang="en-GB" sz="2000" dirty="0">
                <a:latin typeface="Helvetica Neue" panose="02000503000000020004" pitchFamily="2" charset="0"/>
                <a:ea typeface="Helvetica Neue" panose="02000503000000020004" pitchFamily="2" charset="0"/>
                <a:cs typeface="Helvetica Neue" panose="02000503000000020004" pitchFamily="2" charset="0"/>
              </a:rPr>
              <a:t>estimates the probability or intensity of an event (e.g., disease, infestation, flooding, crime) at different geographic locations. These are probabilistic models which are operationalised to quantify how risk varies across space, and time.</a:t>
            </a:r>
          </a:p>
        </p:txBody>
      </p:sp>
      <p:sp>
        <p:nvSpPr>
          <p:cNvPr id="4" name="TextBox 3">
            <a:extLst>
              <a:ext uri="{FF2B5EF4-FFF2-40B4-BE49-F238E27FC236}">
                <a16:creationId xmlns:a16="http://schemas.microsoft.com/office/drawing/2014/main" id="{2121DF1C-D617-C0DF-2891-0643BF708851}"/>
              </a:ext>
            </a:extLst>
          </p:cNvPr>
          <p:cNvSpPr txBox="1"/>
          <p:nvPr/>
        </p:nvSpPr>
        <p:spPr>
          <a:xfrm>
            <a:off x="211015" y="2444350"/>
            <a:ext cx="11242432" cy="2862322"/>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The models we have been using previous allows us to quantify relationships globally, or locally, and it was conducted within </a:t>
            </a:r>
            <a:r>
              <a:rPr lang="en-GB" sz="2000" b="1" dirty="0">
                <a:latin typeface="Helvetica Neue" panose="02000503000000020004" pitchFamily="2" charset="0"/>
                <a:ea typeface="Helvetica Neue" panose="02000503000000020004" pitchFamily="2" charset="0"/>
                <a:cs typeface="Helvetica Neue" panose="02000503000000020004" pitchFamily="2" charset="0"/>
              </a:rPr>
              <a:t>Frequentist Approach </a:t>
            </a:r>
            <a:r>
              <a:rPr lang="en-GB" sz="2000" dirty="0">
                <a:latin typeface="Helvetica Neue" panose="02000503000000020004" pitchFamily="2" charset="0"/>
                <a:ea typeface="Helvetica Neue" panose="02000503000000020004" pitchFamily="2" charset="0"/>
                <a:cs typeface="Helvetica Neue" panose="02000503000000020004" pitchFamily="2" charset="0"/>
              </a:rPr>
              <a:t>– where we derive an estimate for single values.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Spatial Risk Models </a:t>
            </a:r>
            <a:r>
              <a:rPr lang="en-GB" sz="2000" dirty="0">
                <a:latin typeface="Helvetica Neue" panose="02000503000000020004" pitchFamily="2" charset="0"/>
                <a:ea typeface="Helvetica Neue" panose="02000503000000020004" pitchFamily="2" charset="0"/>
                <a:cs typeface="Helvetica Neue" panose="02000503000000020004" pitchFamily="2" charset="0"/>
              </a:rPr>
              <a:t>are different – they are performed within a </a:t>
            </a:r>
            <a:r>
              <a:rPr lang="en-GB" sz="2000" b="1" dirty="0">
                <a:latin typeface="Helvetica Neue" panose="02000503000000020004" pitchFamily="2" charset="0"/>
                <a:ea typeface="Helvetica Neue" panose="02000503000000020004" pitchFamily="2" charset="0"/>
                <a:cs typeface="Helvetica Neue" panose="02000503000000020004" pitchFamily="2" charset="0"/>
              </a:rPr>
              <a:t>Bayesian framework</a:t>
            </a:r>
            <a:r>
              <a:rPr lang="en-GB" sz="2000" dirty="0">
                <a:latin typeface="Helvetica Neue" panose="02000503000000020004" pitchFamily="2" charset="0"/>
                <a:ea typeface="Helvetica Neue" panose="02000503000000020004" pitchFamily="2" charset="0"/>
                <a:cs typeface="Helvetica Neue" panose="02000503000000020004" pitchFamily="2" charset="0"/>
              </a:rPr>
              <a:t>, which relies heavily on </a:t>
            </a:r>
            <a:r>
              <a:rPr lang="en-GB" sz="2000" b="1" dirty="0">
                <a:latin typeface="Helvetica Neue" panose="02000503000000020004" pitchFamily="2" charset="0"/>
                <a:ea typeface="Helvetica Neue" panose="02000503000000020004" pitchFamily="2" charset="0"/>
                <a:cs typeface="Helvetica Neue" panose="02000503000000020004" pitchFamily="2" charset="0"/>
              </a:rPr>
              <a:t>probabilistic approach, </a:t>
            </a:r>
            <a:r>
              <a:rPr lang="en-GB" sz="2000" dirty="0">
                <a:latin typeface="Helvetica Neue" panose="02000503000000020004" pitchFamily="2" charset="0"/>
                <a:ea typeface="Helvetica Neue" panose="02000503000000020004" pitchFamily="2" charset="0"/>
                <a:cs typeface="Helvetica Neue" panose="02000503000000020004" pitchFamily="2" charset="0"/>
              </a:rPr>
              <a:t>accounting spatial dependence and heterogeneity, with </a:t>
            </a:r>
            <a:r>
              <a:rPr lang="en-GB" sz="2000" b="1" dirty="0">
                <a:latin typeface="Helvetica Neue" panose="02000503000000020004" pitchFamily="2" charset="0"/>
                <a:ea typeface="Helvetica Neue" panose="02000503000000020004" pitchFamily="2" charset="0"/>
                <a:cs typeface="Helvetica Neue" panose="02000503000000020004" pitchFamily="2" charset="0"/>
              </a:rPr>
              <a:t>the main goal to map and understand the geographic variation in risk of an outcome and identify the drivers of that variation in risk!</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Slide Number Placeholder 3">
            <a:extLst>
              <a:ext uri="{FF2B5EF4-FFF2-40B4-BE49-F238E27FC236}">
                <a16:creationId xmlns:a16="http://schemas.microsoft.com/office/drawing/2014/main" id="{9CA829AA-43D1-4E2D-AE98-B0C44015E48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9488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risk models fall under the family of mainly Poisson &amp; Logistic regression models. </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7" y="3797069"/>
            <a:ext cx="5915026" cy="163071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F7356D7-7ACF-B901-5439-A776203A92EB}"/>
              </a:ext>
            </a:extLst>
          </p:cNvPr>
          <p:cNvSpPr txBox="1"/>
          <p:nvPr/>
        </p:nvSpPr>
        <p:spPr>
          <a:xfrm>
            <a:off x="7336632" y="677008"/>
            <a:ext cx="457200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Packages: RStan, </a:t>
            </a:r>
            <a:r>
              <a:rPr lang="en-GB" b="1" dirty="0">
                <a:latin typeface="Helvetica Neue Light" panose="02000403000000020004" pitchFamily="2" charset="0"/>
                <a:ea typeface="Helvetica Neue Light" panose="02000403000000020004" pitchFamily="2" charset="0"/>
              </a:rPr>
              <a:t>INLA</a:t>
            </a:r>
            <a:r>
              <a:rPr lang="en-GB" dirty="0">
                <a:latin typeface="Helvetica Neue Light" panose="02000403000000020004" pitchFamily="2" charset="0"/>
                <a:ea typeface="Helvetica Neue Light" panose="02000403000000020004" pitchFamily="2" charset="0"/>
              </a:rPr>
              <a:t>, JAGS, </a:t>
            </a:r>
            <a:r>
              <a:rPr lang="en-GB" dirty="0" err="1">
                <a:latin typeface="Helvetica Neue Light" panose="02000403000000020004" pitchFamily="2" charset="0"/>
                <a:ea typeface="Helvetica Neue Light" panose="02000403000000020004" pitchFamily="2" charset="0"/>
              </a:rPr>
              <a:t>WinBUGS</a:t>
            </a:r>
            <a:endParaRPr lang="en-GB"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the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200329"/>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geographic areas where data is available. We can use spatial risk models in this context, depending on the type of study design, to estimate the following: Odds Ratios (ORs) or Relative Risk (RRs)</a:t>
            </a:r>
          </a:p>
        </p:txBody>
      </p:sp>
    </p:spTree>
    <p:extLst>
      <p:ext uri="{BB962C8B-B14F-4D97-AF65-F5344CB8AC3E}">
        <p14:creationId xmlns:p14="http://schemas.microsoft.com/office/powerpoint/2010/main" val="252874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492610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40972</TotalTime>
  <Words>4028</Words>
  <Application>Microsoft Macintosh PowerPoint</Application>
  <PresentationFormat>Widescreen</PresentationFormat>
  <Paragraphs>410</Paragraphs>
  <Slides>31</Slides>
  <Notes>15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31</vt:i4>
      </vt:variant>
    </vt:vector>
  </HeadingPairs>
  <TitlesOfParts>
    <vt:vector size="47" baseType="lpstr">
      <vt:lpstr>ＭＳ Ｐゴシック</vt:lpstr>
      <vt:lpstr>Arial</vt:lpstr>
      <vt:lpstr>Calibri</vt:lpstr>
      <vt:lpstr>Cambria Math</vt:lpstr>
      <vt:lpstr>Helvetica</vt:lpstr>
      <vt:lpstr>Helvetica Light</vt:lpstr>
      <vt:lpstr>Helvetica Light</vt:lpstr>
      <vt:lpstr>Helvetica Neue</vt:lpstr>
      <vt:lpstr>Helvetica Neue Condensed Black</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PowerPoint Presentation</vt:lpstr>
      <vt:lpstr>What are spatial risk models</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Conditional Auto-regressive models (CARs/iCARs)</vt:lpstr>
      <vt:lpstr>PowerPoint Presentation</vt:lpstr>
      <vt:lpstr>PowerPoint Presentation</vt:lpstr>
      <vt:lpstr>PowerPoint Presentation</vt:lpstr>
      <vt:lpstr>PowerPoint Presentation</vt:lpstr>
      <vt:lpstr>PowerPoint Presentation</vt:lpstr>
      <vt:lpstr>PowerPoint Presentation</vt:lpstr>
      <vt:lpstr>Application 1: Risk assessment and mapping of infestation in Campina Grande (cross-sectional)</vt:lpstr>
      <vt:lpstr>PowerPoint Presentation</vt:lpstr>
      <vt:lpstr>PowerPoint Presentation</vt:lpstr>
      <vt:lpstr>PowerPoint Presentation</vt:lpstr>
      <vt:lpstr>PowerPoint Presentation</vt:lpstr>
      <vt:lpstr>Application 2: Risk assessment fire-related casualties in England 2010-19 (Spatiotemporal)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381</cp:revision>
  <dcterms:created xsi:type="dcterms:W3CDTF">2020-11-19T14:47:11Z</dcterms:created>
  <dcterms:modified xsi:type="dcterms:W3CDTF">2025-12-01T11:32:15Z</dcterms:modified>
</cp:coreProperties>
</file>